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4"/>
  </p:notesMasterIdLst>
  <p:sldIdLst>
    <p:sldId id="256" r:id="rId2"/>
    <p:sldId id="267" r:id="rId3"/>
    <p:sldId id="258" r:id="rId4"/>
    <p:sldId id="306" r:id="rId5"/>
    <p:sldId id="310" r:id="rId6"/>
    <p:sldId id="314" r:id="rId7"/>
    <p:sldId id="311" r:id="rId8"/>
    <p:sldId id="315" r:id="rId9"/>
    <p:sldId id="312" r:id="rId10"/>
    <p:sldId id="313" r:id="rId11"/>
    <p:sldId id="307" r:id="rId12"/>
    <p:sldId id="316" r:id="rId13"/>
    <p:sldId id="319" r:id="rId14"/>
    <p:sldId id="317" r:id="rId15"/>
    <p:sldId id="318" r:id="rId16"/>
    <p:sldId id="320" r:id="rId17"/>
    <p:sldId id="321" r:id="rId18"/>
    <p:sldId id="322" r:id="rId19"/>
    <p:sldId id="323" r:id="rId20"/>
    <p:sldId id="324" r:id="rId21"/>
    <p:sldId id="325" r:id="rId22"/>
    <p:sldId id="326" r:id="rId23"/>
    <p:sldId id="330" r:id="rId24"/>
    <p:sldId id="331" r:id="rId25"/>
    <p:sldId id="332" r:id="rId26"/>
    <p:sldId id="334" r:id="rId27"/>
    <p:sldId id="378" r:id="rId28"/>
    <p:sldId id="333" r:id="rId29"/>
    <p:sldId id="335" r:id="rId30"/>
    <p:sldId id="352" r:id="rId31"/>
    <p:sldId id="336" r:id="rId32"/>
    <p:sldId id="337" r:id="rId33"/>
    <p:sldId id="338" r:id="rId34"/>
    <p:sldId id="339" r:id="rId35"/>
    <p:sldId id="340" r:id="rId36"/>
    <p:sldId id="341" r:id="rId37"/>
    <p:sldId id="342" r:id="rId38"/>
    <p:sldId id="353" r:id="rId39"/>
    <p:sldId id="354" r:id="rId40"/>
    <p:sldId id="343" r:id="rId41"/>
    <p:sldId id="344" r:id="rId42"/>
    <p:sldId id="345" r:id="rId43"/>
    <p:sldId id="355" r:id="rId44"/>
    <p:sldId id="356" r:id="rId45"/>
    <p:sldId id="357" r:id="rId46"/>
    <p:sldId id="358" r:id="rId47"/>
    <p:sldId id="359" r:id="rId48"/>
    <p:sldId id="360" r:id="rId49"/>
    <p:sldId id="361" r:id="rId50"/>
    <p:sldId id="362" r:id="rId51"/>
    <p:sldId id="363" r:id="rId52"/>
    <p:sldId id="365" r:id="rId53"/>
    <p:sldId id="364" r:id="rId54"/>
    <p:sldId id="366" r:id="rId55"/>
    <p:sldId id="367" r:id="rId56"/>
    <p:sldId id="368" r:id="rId57"/>
    <p:sldId id="369" r:id="rId58"/>
    <p:sldId id="370" r:id="rId59"/>
    <p:sldId id="371" r:id="rId60"/>
    <p:sldId id="372" r:id="rId61"/>
    <p:sldId id="373" r:id="rId62"/>
    <p:sldId id="376" r:id="rId63"/>
    <p:sldId id="328" r:id="rId64"/>
    <p:sldId id="308" r:id="rId65"/>
    <p:sldId id="377" r:id="rId66"/>
    <p:sldId id="329" r:id="rId67"/>
    <p:sldId id="309" r:id="rId68"/>
    <p:sldId id="374" r:id="rId69"/>
    <p:sldId id="375" r:id="rId70"/>
    <p:sldId id="271" r:id="rId71"/>
    <p:sldId id="272" r:id="rId72"/>
    <p:sldId id="263" r:id="rId73"/>
  </p:sldIdLst>
  <p:sldSz cx="12192000" cy="6858000"/>
  <p:notesSz cx="6858000" cy="9144000"/>
  <p:embeddedFontLst>
    <p:embeddedFont>
      <p:font typeface="Arial Unicode MS" panose="020B0604020202020204" pitchFamily="34" charset="-128"/>
      <p:regular r:id="rId75"/>
    </p:embeddedFont>
    <p:embeddedFont>
      <p:font typeface="Cambria" panose="02040503050406030204" pitchFamily="18" charset="0"/>
      <p:regular r:id="rId76"/>
      <p:bold r:id="rId77"/>
      <p:italic r:id="rId78"/>
      <p:boldItalic r:id="rId79"/>
    </p:embeddedFont>
    <p:embeddedFont>
      <p:font typeface="Cambria Math" panose="02040503050406030204" pitchFamily="18" charset="0"/>
      <p:regular r:id="rId80"/>
    </p:embeddedFont>
    <p:embeddedFont>
      <p:font typeface="Lato" panose="020F0502020204030203" pitchFamily="34" charset="0"/>
      <p:regular r:id="rId81"/>
      <p:bold r:id="rId82"/>
      <p:italic r:id="rId83"/>
      <p:boldItalic r:id="rId84"/>
    </p:embeddedFont>
    <p:embeddedFont>
      <p:font typeface="Lato Black" panose="020F0502020204030203" pitchFamily="34" charset="0"/>
      <p:bold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278" autoAdjust="0"/>
  </p:normalViewPr>
  <p:slideViewPr>
    <p:cSldViewPr snapToGrid="0">
      <p:cViewPr varScale="1">
        <p:scale>
          <a:sx n="99" d="100"/>
          <a:sy n="99" d="100"/>
        </p:scale>
        <p:origin x="10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FBB2206-4144-4604-3BBE-052C5169B1D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BCE7F26-68F2-5CAA-B8D8-5C0285736A7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3DF89F4-D711-C6C6-A33E-F08BA44CF3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09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16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96D4360-3E44-7598-EC90-E087C7812FA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0116E1-2A81-7A62-EEBD-C3F72BCB60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847F9A7-090C-034D-1123-C5BC282051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982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95AC81E-5F49-E2F0-7EE8-4F35CA05784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BF4A0D9-8714-EA0A-20F3-E5B103605F3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2AF9763-9D07-278B-6E90-BB3C8A5BF6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91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8B099C3-0EDD-D7B9-48EF-156FC1E00FA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9142634-552C-04FB-8185-8F77AC685B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D807724-7ABE-9351-C8B1-EA7AEE7A88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94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6B8B2BC-A830-2076-C107-C4B5A47EC75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108725-8B5B-6BD7-95BB-A8BE57F6FD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00420E7-8FDB-5997-51AE-A10F5ACE99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875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03E309D-E482-A1A3-6D62-EC95E8CCCB9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74541DD-0746-59F8-B8D4-E29A3F5539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33496AF-7A24-28F6-17E6-160996AAA9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904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3D340CF-D58E-A2F2-1A1B-346DEB3261A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ED9A0A3-A09A-F6C5-181B-AD55120055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1793EBE-387C-41FC-0A14-8151C5AF59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405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578A933-7599-FE1D-C766-3AB0C4620C1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0799565-03AB-CF76-97BD-CF06BD33F8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52C0445-D8B4-2068-52D2-D9C16A224A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956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199D470-93CE-C41D-C25A-FC671EB5212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AFCFE0F-5439-DAC6-E033-86DE370D55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C702781-6364-5E8E-C737-F591EB3CD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97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20B11F4-A8C2-E9DB-3867-28CE51A0B83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3F90B1-9E84-58C0-C117-E03337A064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A9722B-E552-28B6-E6C0-84321FB2F8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133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56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8A8EBF-9F5C-E8D2-6826-52D48E1C80E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3299D92-129B-18E1-08FA-5D3432FEA0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47CFCE-A9A1-60AF-FD5F-0647FCE537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12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432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668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0D5CDFA-DBB5-B4A5-3B32-020C5817D72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1304474-0B2B-A1E3-BD5D-C1C90012F6B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B7FDADC-CDFA-DCEC-A7EF-E806C8E462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120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0BB093-3E32-0EF8-9D9C-3F912A12517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32DAB3-FF7E-2287-A547-0FF2650D8B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0CFD221-AE5C-69BB-EC15-1217950222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501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0BB093-3E32-0EF8-9D9C-3F912A12517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32DAB3-FF7E-2287-A547-0FF2650D8B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0CFD221-AE5C-69BB-EC15-1217950222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69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8A3E25F-7AF6-3BB2-BCEB-0AE5BAF4654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7059655-1C19-76DF-E134-AB759EE993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ED9E80C-8CBB-2EF3-F143-FBCF19D47F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366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6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26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1F0F838-0AC4-6D6C-007F-E2A9B65421A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6EC9D5B-19FB-33B9-038E-11924CFD4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B658F90-F9C7-B764-AE99-166EEE6B96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677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A1F91B3-1D3A-9E7B-4584-AE4C0CC27D9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825F6F1-5A49-7959-768C-02639634A08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0BCD621-AF9A-2514-87B2-C27F710446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588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15B4209-FE65-9E08-2F26-836F8254387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1035BC2-E92C-F3DB-C69A-CF9CE95A8F9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276462D-B27B-744D-8E91-59941405EE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24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7E5E87C-303B-62BE-9989-D2F7AE2DB83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628B938-CBAA-7927-5BEB-DFBA01ED3EB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A6FFB62-A6D5-79A7-9D17-36E6F81E32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987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3365B5E-4CA5-B55F-C7F6-8291B055846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04A1CD5-5989-54DD-7A0D-1AC7AD00DF0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38DBF7A-7230-6AD6-07DC-B80E628DF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877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CF86A5-4C7A-E170-EF78-C7AF184CF59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32FCE67-81A4-716E-D9DB-D865B6A18A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4F7652B-3DE5-20CE-7A4E-061CF6425C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213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442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418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79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28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C45ADEF-98BB-A149-F100-A5C3E48B3AD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9F6AE0E-8DC0-5DFD-83B8-E31009042B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8E9EFCB-8A5B-79B6-602C-1965AEA50B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60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751E67F-A72C-04B0-5E06-13087A87D36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B0F2017-9384-3A8B-477A-DADC9F533E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9A3411A-E3A4-A7B0-9ADD-ADAF7DF625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312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163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604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131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995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190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183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871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44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28062D1-8251-5D55-4A93-47B37D03E17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F406726-99E7-0457-9CD6-1B19C90284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5FBEE84-853C-5250-AB69-0CF2B0C38B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759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160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169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554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282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010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656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9982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797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1827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167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FA0ED65-F855-724B-4BB0-F78FD31BA97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A8ECBA0-3E14-5DA2-FCD9-FBFF1D3917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A39C478-2A21-AE52-F9DF-681BE0A560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9514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9690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153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716361C-5720-1C83-1E41-F512F1630FD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DC0F5C3-A638-44C5-1EE6-4B656A31339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8FD41FC-8771-2146-39E4-3289096A56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335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8A8EBF-9F5C-E8D2-6826-52D48E1C80E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3299D92-129B-18E1-08FA-5D3432FEA0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47CFCE-A9A1-60AF-FD5F-0647FCE537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279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3999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94C7999-958D-8B28-94D8-10045E4051E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2544A7E-9864-D5D8-FEFB-BE431ED626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D8298C2-00B7-21E9-63B1-CE4DE78451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26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4119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87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80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53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7A76E19-A208-81B9-D1D3-72137583E3D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7AA6282-67B5-E7E6-2450-AAC336BADD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68B09CE-1390-477C-F4E0-522B04A42D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994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3716D7B-FCE7-8357-9182-B962C389F65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AABEC89-F667-A7CF-D8BC-54E13058D5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E09AAC1-AB54-AADF-7D0C-57B89B4426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8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700B1A4-218C-1027-0460-ED33341CD8A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82FFA37-F851-7D95-EDD4-E6561E2EDF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EF08867-B94A-CE46-B2BC-48E9A205F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946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tranduythanh.com/datasets/salesdatabase.ra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blog.research.google/2022/07/ml-enhanced-code-completion-improve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www.nature.com/articles/s41598-022-13206-0" TargetMode="External"/><Relationship Id="rId4" Type="http://schemas.openxmlformats.org/officeDocument/2006/relationships/hyperlink" Target="https://github.com/bigscience-workshop/promptsourc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s.google.com/ml-ki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a:solidFill>
                  <a:srgbClr val="002060"/>
                </a:solidFill>
                <a:latin typeface="Times New Roman" panose="02020603050405020304" pitchFamily="18" charset="0"/>
                <a:cs typeface="Times New Roman" panose="02020603050405020304" pitchFamily="18" charset="0"/>
              </a:rPr>
              <a:t>Các</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nhóm</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giải</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thuật</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máy</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học</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tt</a:t>
            </a:r>
            <a:r>
              <a:rPr lang="en-US" sz="3200" b="0" kern="0" dirty="0">
                <a:solidFill>
                  <a:srgbClr val="002060"/>
                </a:solidFill>
                <a:latin typeface="Times New Roman" panose="02020603050405020304" pitchFamily="18" charset="0"/>
                <a:cs typeface="Times New Roman" panose="02020603050405020304" pitchFamily="18" charset="0"/>
              </a:rPr>
              <a:t>)</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D569900-B088-47FF-18AE-5CD4A224E45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C46CF5F-6B47-B7B1-36F9-674EA324AD9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1CC258F-3D81-5A1B-2EAD-081FECC3ADA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0D56E5F0-B5F8-8444-6530-CFAB2E36AB8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FFB75E42-A58E-EBA5-D553-99306EE6A51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0C62A00E-4830-780C-A47B-8A445E47595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809AF4A-2F25-1399-1122-30A1ADEB654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C46D984-118A-4EE1-93B9-1DF8271B20B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51135FF-CB53-3A5B-B4DB-2CA1791B675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3074" name="Picture 8">
            <a:extLst>
              <a:ext uri="{FF2B5EF4-FFF2-40B4-BE49-F238E27FC236}">
                <a16:creationId xmlns:a16="http://schemas.microsoft.com/office/drawing/2014/main" id="{EDB72086-A08E-9B80-28CB-074A6693F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513" y="3828476"/>
            <a:ext cx="6162089" cy="58324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9">
            <a:extLst>
              <a:ext uri="{FF2B5EF4-FFF2-40B4-BE49-F238E27FC236}">
                <a16:creationId xmlns:a16="http://schemas.microsoft.com/office/drawing/2014/main" id="{937E9440-C3C1-1029-E9F6-16581A7E6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031" y="4994962"/>
            <a:ext cx="2897270" cy="10107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4DD2033-DF6D-693F-8775-E9EABBA040EE}"/>
              </a:ext>
            </a:extLst>
          </p:cNvPr>
          <p:cNvSpPr>
            <a:spLocks noChangeArrowheads="1"/>
          </p:cNvSpPr>
          <p:nvPr/>
        </p:nvSpPr>
        <p:spPr bwMode="auto">
          <a:xfrm>
            <a:off x="664471" y="901423"/>
            <a:ext cx="11066471" cy="279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bước thực hiện thuật toán: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Dựa vào chu trình và lưu đồ thuật toán, ta có thể diễn giải các bước thực hiện như sau:</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1</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Khởi tạo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Chọn K trọng tâm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ngẫu nhiên hoặc theo tiêu chuẩn (i = 1÷K).</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2</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Tính toán khoảng cách </a:t>
            </a:r>
            <a:endParaRPr kumimoji="0" lang="en-US" altLang="en-US" sz="24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42DDAD4F-90B0-EFA7-13F1-E9ACF860F984}"/>
              </a:ext>
            </a:extLst>
          </p:cNvPr>
          <p:cNvSpPr>
            <a:spLocks noChangeArrowheads="1"/>
          </p:cNvSpPr>
          <p:nvPr/>
        </p:nvSpPr>
        <p:spPr bwMode="auto">
          <a:xfrm>
            <a:off x="766439" y="4411719"/>
            <a:ext cx="82573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3</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Cập nhật lại trọng tâm, ta thường tính giá trị trung bình</a:t>
            </a:r>
            <a:endParaRPr kumimoji="0" lang="en-US" altLang="en-US" sz="24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C76CAC3E-6A8E-D287-FA8D-CBE2208CF881}"/>
              </a:ext>
            </a:extLst>
          </p:cNvPr>
          <p:cNvSpPr>
            <a:spLocks noChangeArrowheads="1"/>
          </p:cNvSpPr>
          <p:nvPr/>
        </p:nvSpPr>
        <p:spPr bwMode="auto">
          <a:xfrm>
            <a:off x="766439" y="5817513"/>
            <a:ext cx="3435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4</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Điều kiện dừng</a:t>
            </a:r>
            <a:endParaRPr kumimoji="0" lang="en-US" altLang="en-US"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8010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898B2A1D-1B39-D406-BB75-2368A46ED421}"/>
              </a:ext>
            </a:extLst>
          </p:cNvPr>
          <p:cNvSpPr txBox="1"/>
          <p:nvPr/>
        </p:nvSpPr>
        <p:spPr>
          <a:xfrm>
            <a:off x="480910" y="821802"/>
            <a:ext cx="11636690"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Ví dụ gom cụm bằng K-Means với bảng dữ liệu sau (k=2) và giả sử r3, r5 là center mặc định</a:t>
            </a:r>
          </a:p>
        </p:txBody>
      </p:sp>
      <p:graphicFrame>
        <p:nvGraphicFramePr>
          <p:cNvPr id="12" name="Table 11">
            <a:extLst>
              <a:ext uri="{FF2B5EF4-FFF2-40B4-BE49-F238E27FC236}">
                <a16:creationId xmlns:a16="http://schemas.microsoft.com/office/drawing/2014/main" id="{39DB0798-23CF-A3DF-FE5B-FBC0C44C7069}"/>
              </a:ext>
            </a:extLst>
          </p:cNvPr>
          <p:cNvGraphicFramePr>
            <a:graphicFrameLocks noGrp="1"/>
          </p:cNvGraphicFramePr>
          <p:nvPr>
            <p:extLst>
              <p:ext uri="{D42A27DB-BD31-4B8C-83A1-F6EECF244321}">
                <p14:modId xmlns:p14="http://schemas.microsoft.com/office/powerpoint/2010/main" val="3203214614"/>
              </p:ext>
            </p:extLst>
          </p:nvPr>
        </p:nvGraphicFramePr>
        <p:xfrm>
          <a:off x="423037" y="1505392"/>
          <a:ext cx="11533610" cy="4342644"/>
        </p:xfrm>
        <a:graphic>
          <a:graphicData uri="http://schemas.openxmlformats.org/drawingml/2006/table">
            <a:tbl>
              <a:tblPr firstRow="1" firstCol="1" bandRow="1">
                <a:tableStyleId>{5940675A-B579-460E-94D1-54222C63F5DA}</a:tableStyleId>
              </a:tblPr>
              <a:tblGrid>
                <a:gridCol w="641834">
                  <a:extLst>
                    <a:ext uri="{9D8B030D-6E8A-4147-A177-3AD203B41FA5}">
                      <a16:colId xmlns:a16="http://schemas.microsoft.com/office/drawing/2014/main" val="1931500520"/>
                    </a:ext>
                  </a:extLst>
                </a:gridCol>
                <a:gridCol w="914400">
                  <a:extLst>
                    <a:ext uri="{9D8B030D-6E8A-4147-A177-3AD203B41FA5}">
                      <a16:colId xmlns:a16="http://schemas.microsoft.com/office/drawing/2014/main" val="3691853401"/>
                    </a:ext>
                  </a:extLst>
                </a:gridCol>
                <a:gridCol w="1006997">
                  <a:extLst>
                    <a:ext uri="{9D8B030D-6E8A-4147-A177-3AD203B41FA5}">
                      <a16:colId xmlns:a16="http://schemas.microsoft.com/office/drawing/2014/main" val="3247693672"/>
                    </a:ext>
                  </a:extLst>
                </a:gridCol>
                <a:gridCol w="943337">
                  <a:extLst>
                    <a:ext uri="{9D8B030D-6E8A-4147-A177-3AD203B41FA5}">
                      <a16:colId xmlns:a16="http://schemas.microsoft.com/office/drawing/2014/main" val="2253102596"/>
                    </a:ext>
                  </a:extLst>
                </a:gridCol>
                <a:gridCol w="925975">
                  <a:extLst>
                    <a:ext uri="{9D8B030D-6E8A-4147-A177-3AD203B41FA5}">
                      <a16:colId xmlns:a16="http://schemas.microsoft.com/office/drawing/2014/main" val="956610326"/>
                    </a:ext>
                  </a:extLst>
                </a:gridCol>
                <a:gridCol w="931762">
                  <a:extLst>
                    <a:ext uri="{9D8B030D-6E8A-4147-A177-3AD203B41FA5}">
                      <a16:colId xmlns:a16="http://schemas.microsoft.com/office/drawing/2014/main" val="51272895"/>
                    </a:ext>
                  </a:extLst>
                </a:gridCol>
                <a:gridCol w="960699">
                  <a:extLst>
                    <a:ext uri="{9D8B030D-6E8A-4147-A177-3AD203B41FA5}">
                      <a16:colId xmlns:a16="http://schemas.microsoft.com/office/drawing/2014/main" val="3555349363"/>
                    </a:ext>
                  </a:extLst>
                </a:gridCol>
                <a:gridCol w="972273">
                  <a:extLst>
                    <a:ext uri="{9D8B030D-6E8A-4147-A177-3AD203B41FA5}">
                      <a16:colId xmlns:a16="http://schemas.microsoft.com/office/drawing/2014/main" val="4048070941"/>
                    </a:ext>
                  </a:extLst>
                </a:gridCol>
                <a:gridCol w="937549">
                  <a:extLst>
                    <a:ext uri="{9D8B030D-6E8A-4147-A177-3AD203B41FA5}">
                      <a16:colId xmlns:a16="http://schemas.microsoft.com/office/drawing/2014/main" val="1004908941"/>
                    </a:ext>
                  </a:extLst>
                </a:gridCol>
                <a:gridCol w="995423">
                  <a:extLst>
                    <a:ext uri="{9D8B030D-6E8A-4147-A177-3AD203B41FA5}">
                      <a16:colId xmlns:a16="http://schemas.microsoft.com/office/drawing/2014/main" val="2584661776"/>
                    </a:ext>
                  </a:extLst>
                </a:gridCol>
                <a:gridCol w="1163256">
                  <a:extLst>
                    <a:ext uri="{9D8B030D-6E8A-4147-A177-3AD203B41FA5}">
                      <a16:colId xmlns:a16="http://schemas.microsoft.com/office/drawing/2014/main" val="3835759425"/>
                    </a:ext>
                  </a:extLst>
                </a:gridCol>
                <a:gridCol w="1140105">
                  <a:extLst>
                    <a:ext uri="{9D8B030D-6E8A-4147-A177-3AD203B41FA5}">
                      <a16:colId xmlns:a16="http://schemas.microsoft.com/office/drawing/2014/main" val="14089867"/>
                    </a:ext>
                  </a:extLst>
                </a:gridCol>
              </a:tblGrid>
              <a:tr h="0">
                <a:tc>
                  <a:txBody>
                    <a:bodyPr/>
                    <a:lstStyle/>
                    <a:p>
                      <a:pPr marL="0" marR="0" algn="ctr">
                        <a:lnSpc>
                          <a:spcPct val="150000"/>
                        </a:lnSpc>
                        <a:spcBef>
                          <a:spcPts val="0"/>
                        </a:spcBef>
                        <a:spcAft>
                          <a:spcPts val="0"/>
                        </a:spcAft>
                      </a:pPr>
                      <a:r>
                        <a:rPr lang="en-US" sz="1800">
                          <a:effectLst/>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715579796"/>
                  </a:ext>
                </a:extLst>
              </a:tr>
              <a:tr h="0">
                <a:tc>
                  <a:txBody>
                    <a:bodyPr/>
                    <a:lstStyle/>
                    <a:p>
                      <a:pPr marL="0" marR="0">
                        <a:lnSpc>
                          <a:spcPct val="150000"/>
                        </a:lnSpc>
                        <a:spcBef>
                          <a:spcPts val="0"/>
                        </a:spcBef>
                        <a:spcAft>
                          <a:spcPts val="0"/>
                        </a:spcAft>
                      </a:pPr>
                      <a:r>
                        <a:rPr lang="en-US" sz="1800">
                          <a:effectLst/>
                        </a:rPr>
                        <a:t>r1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2763168"/>
                  </a:ext>
                </a:extLst>
              </a:tr>
              <a:tr h="0">
                <a:tc>
                  <a:txBody>
                    <a:bodyPr/>
                    <a:lstStyle/>
                    <a:p>
                      <a:pPr marL="0" marR="0">
                        <a:lnSpc>
                          <a:spcPct val="150000"/>
                        </a:lnSpc>
                        <a:spcBef>
                          <a:spcPts val="0"/>
                        </a:spcBef>
                        <a:spcAft>
                          <a:spcPts val="0"/>
                        </a:spcAft>
                      </a:pPr>
                      <a:r>
                        <a:rPr lang="en-US" sz="1800">
                          <a:effectLst/>
                        </a:rPr>
                        <a:t>r2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0455113"/>
                  </a:ext>
                </a:extLst>
              </a:tr>
              <a:tr h="0">
                <a:tc>
                  <a:txBody>
                    <a:bodyPr/>
                    <a:lstStyle/>
                    <a:p>
                      <a:pPr marL="0" marR="0">
                        <a:lnSpc>
                          <a:spcPct val="150000"/>
                        </a:lnSpc>
                        <a:spcBef>
                          <a:spcPts val="0"/>
                        </a:spcBef>
                        <a:spcAft>
                          <a:spcPts val="0"/>
                        </a:spcAft>
                      </a:pPr>
                      <a:r>
                        <a:rPr lang="en-US" sz="1800">
                          <a:effectLst/>
                        </a:rPr>
                        <a:t>r3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63581982"/>
                  </a:ext>
                </a:extLst>
              </a:tr>
              <a:tr h="0">
                <a:tc>
                  <a:txBody>
                    <a:bodyPr/>
                    <a:lstStyle/>
                    <a:p>
                      <a:pPr marL="0" marR="0">
                        <a:lnSpc>
                          <a:spcPct val="150000"/>
                        </a:lnSpc>
                        <a:spcBef>
                          <a:spcPts val="0"/>
                        </a:spcBef>
                        <a:spcAft>
                          <a:spcPts val="0"/>
                        </a:spcAft>
                      </a:pPr>
                      <a:r>
                        <a:rPr lang="en-US" sz="1800">
                          <a:effectLst/>
                        </a:rPr>
                        <a:t>r4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49193032"/>
                  </a:ext>
                </a:extLst>
              </a:tr>
              <a:tr h="0">
                <a:tc>
                  <a:txBody>
                    <a:bodyPr/>
                    <a:lstStyle/>
                    <a:p>
                      <a:pPr marL="0" marR="0">
                        <a:lnSpc>
                          <a:spcPct val="150000"/>
                        </a:lnSpc>
                        <a:spcBef>
                          <a:spcPts val="0"/>
                        </a:spcBef>
                        <a:spcAft>
                          <a:spcPts val="0"/>
                        </a:spcAft>
                      </a:pPr>
                      <a:r>
                        <a:rPr lang="en-US" sz="1800">
                          <a:effectLst/>
                        </a:rPr>
                        <a:t>r5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91264147"/>
                  </a:ext>
                </a:extLst>
              </a:tr>
              <a:tr h="0">
                <a:tc>
                  <a:txBody>
                    <a:bodyPr/>
                    <a:lstStyle/>
                    <a:p>
                      <a:pPr marL="0" marR="0">
                        <a:lnSpc>
                          <a:spcPct val="150000"/>
                        </a:lnSpc>
                        <a:spcBef>
                          <a:spcPts val="0"/>
                        </a:spcBef>
                        <a:spcAft>
                          <a:spcPts val="0"/>
                        </a:spcAft>
                      </a:pPr>
                      <a:r>
                        <a:rPr lang="en-US" sz="1800">
                          <a:effectLst/>
                        </a:rPr>
                        <a:t>r6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57673499"/>
                  </a:ext>
                </a:extLst>
              </a:tr>
              <a:tr h="0">
                <a:tc>
                  <a:txBody>
                    <a:bodyPr/>
                    <a:lstStyle/>
                    <a:p>
                      <a:pPr marL="0" marR="0">
                        <a:lnSpc>
                          <a:spcPct val="150000"/>
                        </a:lnSpc>
                        <a:spcBef>
                          <a:spcPts val="0"/>
                        </a:spcBef>
                        <a:spcAft>
                          <a:spcPts val="0"/>
                        </a:spcAft>
                      </a:pPr>
                      <a:r>
                        <a:rPr lang="en-US" sz="1800">
                          <a:effectLst/>
                        </a:rPr>
                        <a:t>r7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19190543"/>
                  </a:ext>
                </a:extLst>
              </a:tr>
              <a:tr h="0">
                <a:tc>
                  <a:txBody>
                    <a:bodyPr/>
                    <a:lstStyle/>
                    <a:p>
                      <a:pPr marL="0" marR="0">
                        <a:lnSpc>
                          <a:spcPct val="150000"/>
                        </a:lnSpc>
                        <a:spcBef>
                          <a:spcPts val="0"/>
                        </a:spcBef>
                        <a:spcAft>
                          <a:spcPts val="0"/>
                        </a:spcAft>
                      </a:pPr>
                      <a:r>
                        <a:rPr lang="en-US" sz="1800">
                          <a:effectLst/>
                        </a:rPr>
                        <a:t>r8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04830997"/>
                  </a:ext>
                </a:extLst>
              </a:tr>
              <a:tr h="0">
                <a:tc>
                  <a:txBody>
                    <a:bodyPr/>
                    <a:lstStyle/>
                    <a:p>
                      <a:pPr marL="0" marR="0">
                        <a:lnSpc>
                          <a:spcPct val="150000"/>
                        </a:lnSpc>
                        <a:spcBef>
                          <a:spcPts val="0"/>
                        </a:spcBef>
                        <a:spcAft>
                          <a:spcPts val="0"/>
                        </a:spcAft>
                      </a:pPr>
                      <a:r>
                        <a:rPr lang="en-US" sz="1800">
                          <a:effectLst/>
                        </a:rPr>
                        <a:t>r9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2065383"/>
                  </a:ext>
                </a:extLst>
              </a:tr>
              <a:tr h="0">
                <a:tc>
                  <a:txBody>
                    <a:bodyPr/>
                    <a:lstStyle/>
                    <a:p>
                      <a:pPr marL="0" marR="0">
                        <a:lnSpc>
                          <a:spcPct val="150000"/>
                        </a:lnSpc>
                        <a:spcBef>
                          <a:spcPts val="0"/>
                        </a:spcBef>
                        <a:spcAft>
                          <a:spcPts val="0"/>
                        </a:spcAft>
                      </a:pPr>
                      <a:r>
                        <a:rPr lang="en-US" sz="1800">
                          <a:effectLst/>
                        </a:rPr>
                        <a:t>r10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771660043"/>
                  </a:ext>
                </a:extLst>
              </a:tr>
              <a:tr h="0">
                <a:tc>
                  <a:txBody>
                    <a:bodyPr/>
                    <a:lstStyle/>
                    <a:p>
                      <a:pPr marL="0" marR="0">
                        <a:lnSpc>
                          <a:spcPct val="150000"/>
                        </a:lnSpc>
                        <a:spcBef>
                          <a:spcPts val="0"/>
                        </a:spcBef>
                        <a:spcAft>
                          <a:spcPts val="0"/>
                        </a:spcAft>
                      </a:pPr>
                      <a:r>
                        <a:rPr lang="en-US" sz="1800">
                          <a:effectLst/>
                        </a:rPr>
                        <a:t>r11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812292"/>
                  </a:ext>
                </a:extLst>
              </a:tr>
            </a:tbl>
          </a:graphicData>
        </a:graphic>
      </p:graphicFrame>
    </p:spTree>
    <p:extLst>
      <p:ext uri="{BB962C8B-B14F-4D97-AF65-F5344CB8AC3E}">
        <p14:creationId xmlns:p14="http://schemas.microsoft.com/office/powerpoint/2010/main" val="391418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83C132B-7246-F0FA-D8E2-EC2131A054D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3FC52B5-D28A-6146-EFA9-C9181F8844F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5C7796F-968E-2D8A-051D-E1B98F4A920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CC92A4E1-2F68-E0E6-3A71-8846C954A09E}"/>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6F016127-0C7A-BC16-1104-E39D2F0150C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1BCA008-2B1B-741C-CCCD-A38E8F184D1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A536A27-4B02-FB99-564C-B2F6B441247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4378B69-E267-20A6-D2D6-09D7B13CDF1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5513519E-936E-6686-B63A-2993EA5BAF9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60810CB8-438D-7683-D20D-E45EFFF7D97F}"/>
              </a:ext>
            </a:extLst>
          </p:cNvPr>
          <p:cNvSpPr txBox="1"/>
          <p:nvPr/>
        </p:nvSpPr>
        <p:spPr>
          <a:xfrm>
            <a:off x="394986" y="873881"/>
            <a:ext cx="11370680" cy="830997"/>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Sau đây là chi tiết các bước thực hiện giải thuật K-Means để gom cụm. Dùng Euclid để tính các khoảng cách:</a:t>
            </a:r>
          </a:p>
        </p:txBody>
      </p:sp>
      <p:sp>
        <p:nvSpPr>
          <p:cNvPr id="11" name="TextBox 10">
            <a:extLst>
              <a:ext uri="{FF2B5EF4-FFF2-40B4-BE49-F238E27FC236}">
                <a16:creationId xmlns:a16="http://schemas.microsoft.com/office/drawing/2014/main" id="{D9A530C0-568B-C9AC-FEA6-D8C7D9CF1E3F}"/>
              </a:ext>
            </a:extLst>
          </p:cNvPr>
          <p:cNvSpPr txBox="1"/>
          <p:nvPr/>
        </p:nvSpPr>
        <p:spPr>
          <a:xfrm>
            <a:off x="353375" y="1871826"/>
            <a:ext cx="11412291" cy="3901837"/>
          </a:xfrm>
          <a:prstGeom prst="rect">
            <a:avLst/>
          </a:prstGeom>
          <a:noFill/>
        </p:spPr>
        <p:txBody>
          <a:bodyPr wrap="square">
            <a:spAutoFit/>
          </a:bodyPr>
          <a:lstStyle/>
          <a:p>
            <a:pPr>
              <a:lnSpc>
                <a:spcPct val="150000"/>
              </a:lnSpc>
            </a:pPr>
            <a:r>
              <a:rPr lang="en-US" sz="2400" b="1" u="sng">
                <a:solidFill>
                  <a:srgbClr val="FF0000"/>
                </a:solidFill>
                <a:effectLst/>
                <a:latin typeface="Times New Roman" panose="02020603050405020304" pitchFamily="18" charset="0"/>
                <a:ea typeface="Calibri" panose="020F0502020204030204" pitchFamily="34" charset="0"/>
              </a:rPr>
              <a:t>Bước 1:</a:t>
            </a:r>
            <a:r>
              <a:rPr lang="en-US" sz="2400">
                <a:effectLst/>
                <a:latin typeface="Times New Roman" panose="02020603050405020304" pitchFamily="18" charset="0"/>
                <a:ea typeface="Calibri" panose="020F0502020204030204" pitchFamily="34" charset="0"/>
              </a:rPr>
              <a:t>Khởi tạo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Giả sử chọn ngẫu nhiên 2 Trọng tâm ban đầu: r3; r5</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V1 là véc tơ trọng tâm của C1: Ta tính được V1(0.5,0.5,1,1,0,0,0,0.33,0.33,0,0)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V2 là véc tơ trọng tâm của C2: Ta tính được V2(0,0,0,0,1,1,1,0,0,0,0) </a:t>
            </a:r>
          </a:p>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2:</a:t>
            </a:r>
            <a:r>
              <a:rPr lang="en-US" sz="2400">
                <a:effectLst/>
                <a:latin typeface="Times New Roman" panose="02020603050405020304" pitchFamily="18" charset="0"/>
                <a:ea typeface="Calibri" panose="020F0502020204030204" pitchFamily="34" charset="0"/>
              </a:rPr>
              <a:t>Tính khoảng cách từ các đỉnh tới các Vector trọng tâm: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d([r1],V1)=1.02 &lt; d([r1],V2)=2.41. Vậy ta gom [r1] vào cụm C1.</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374210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9EB0D80-D946-DC68-7EEE-EB9568EAB52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8862D98-A50D-DE4F-71C4-301C5E1CD08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06EA90B-9659-046B-DB47-1A4A3BCD2E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8BE7FF03-2E46-8BE0-AB7B-48EC04BBAFE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FF4B8DC1-C179-CEF8-B9EC-C2C01CF87245}"/>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CB41F534-648F-E626-C3B1-B7F9BB8748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F4299F6-CC5B-508E-6863-25175DB07B1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33587AA-74EA-E91E-17D8-152D0D7F2A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B162CD19-BE44-EB2D-F88C-DB7FE7C9245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32E4764-3492-9809-A7A4-D4D9983B9141}"/>
              </a:ext>
            </a:extLst>
          </p:cNvPr>
          <p:cNvSpPr txBox="1"/>
          <p:nvPr/>
        </p:nvSpPr>
        <p:spPr>
          <a:xfrm>
            <a:off x="480909" y="873881"/>
            <a:ext cx="10833343" cy="1133965"/>
          </a:xfrm>
          <a:prstGeom prst="rect">
            <a:avLst/>
          </a:prstGeom>
          <a:noFill/>
        </p:spPr>
        <p:txBody>
          <a:bodyPr wrap="square">
            <a:spAutoFit/>
          </a:bodyPr>
          <a:lstStyle/>
          <a:p>
            <a:pPr marL="0" marR="0">
              <a:lnSpc>
                <a:spcPct val="150000"/>
              </a:lnSpc>
              <a:spcBef>
                <a:spcPts val="0"/>
              </a:spcBef>
              <a:spcAft>
                <a:spcPts val="0"/>
              </a:spcAft>
            </a:pPr>
            <a:r>
              <a:rPr lang="en-US" sz="2400" b="1" u="sng">
                <a:effectLst/>
                <a:latin typeface="Times New Roman" panose="02020603050405020304" pitchFamily="18" charset="0"/>
                <a:ea typeface="Calibri" panose="020F0502020204030204" pitchFamily="34" charset="0"/>
              </a:rPr>
              <a:t>Lý giải:</a:t>
            </a:r>
            <a:endParaRPr lang="en-US" sz="2400" b="1">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Ta tính được d([r1],V1)=1.02 từ công thức sau:</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16FF8E-457E-8CC7-4D2B-1BAED74A1EAD}"/>
                  </a:ext>
                </a:extLst>
              </p:cNvPr>
              <p:cNvSpPr txBox="1"/>
              <p:nvPr/>
            </p:nvSpPr>
            <p:spPr>
              <a:xfrm>
                <a:off x="266032" y="1829488"/>
                <a:ext cx="11445059" cy="1592744"/>
              </a:xfrm>
              <a:prstGeom prst="rect">
                <a:avLst/>
              </a:prstGeom>
              <a:noFill/>
            </p:spPr>
            <p:txBody>
              <a:bodyPr wrap="square">
                <a:spAutoFit/>
              </a:bodyPr>
              <a:lstStyle/>
              <a:p>
                <a:pPr marL="0" marR="0">
                  <a:lnSpc>
                    <a:spcPct val="150000"/>
                  </a:lnSpc>
                  <a:spcBef>
                    <a:spcPts val="0"/>
                  </a:spcBef>
                  <a:spcAft>
                    <a:spcPts val="0"/>
                  </a:spcAft>
                </a:pPr>
                <a:r>
                  <a:rPr lang="en-US" sz="2400" u="none" strike="noStrike">
                    <a:effectLst/>
                    <a:latin typeface="Times New Roman" panose="02020603050405020304" pitchFamily="18" charset="0"/>
                    <a:ea typeface="Calibri" panose="020F0502020204030204" pitchFamily="34" charset="0"/>
                  </a:rPr>
                  <a:t> </a:t>
                </a:r>
                <a14:m>
                  <m:oMath xmlns:m="http://schemas.openxmlformats.org/officeDocument/2006/math">
                    <m:rad>
                      <m:radPr>
                        <m:degHide m:val="on"/>
                        <m:ctrlPr>
                          <a:rPr lang="en-US" sz="2400" i="1">
                            <a:effectLst/>
                            <a:latin typeface="Cambria Math" panose="02040503050406030204" pitchFamily="18" charset="0"/>
                          </a:rPr>
                        </m:ctrlPr>
                      </m:radPr>
                      <m:deg/>
                      <m:e>
                        <m:eqArr>
                          <m:eqArrPr>
                            <m:ctrlPr>
                              <a:rPr lang="en-US" sz="2400" i="1">
                                <a:effectLst/>
                                <a:latin typeface="Cambria Math" panose="02040503050406030204" pitchFamily="18" charset="0"/>
                              </a:rPr>
                            </m:ctrlPr>
                          </m:eqArrPr>
                          <m:e>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1−0.5</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1−0.5</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0.5−1</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0.5−1</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(0.5−0.33)</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(0.25−0.33)</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eqArr>
                      </m:e>
                    </m:rad>
                  </m:oMath>
                </a14:m>
                <a:endParaRPr lang="en-US" sz="2400"/>
              </a:p>
            </p:txBody>
          </p:sp>
        </mc:Choice>
        <mc:Fallback xmlns="">
          <p:sp>
            <p:nvSpPr>
              <p:cNvPr id="13" name="TextBox 12">
                <a:extLst>
                  <a:ext uri="{FF2B5EF4-FFF2-40B4-BE49-F238E27FC236}">
                    <a16:creationId xmlns:a16="http://schemas.microsoft.com/office/drawing/2014/main" id="{2916FF8E-457E-8CC7-4D2B-1BAED74A1EAD}"/>
                  </a:ext>
                </a:extLst>
              </p:cNvPr>
              <p:cNvSpPr txBox="1">
                <a:spLocks noRot="1" noChangeAspect="1" noMove="1" noResize="1" noEditPoints="1" noAdjustHandles="1" noChangeArrowheads="1" noChangeShapeType="1" noTextEdit="1"/>
              </p:cNvSpPr>
              <p:nvPr/>
            </p:nvSpPr>
            <p:spPr>
              <a:xfrm>
                <a:off x="266032" y="1829488"/>
                <a:ext cx="11445059" cy="1592744"/>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81A0A42-E40D-F304-BCB9-02F6B906B23C}"/>
              </a:ext>
            </a:extLst>
          </p:cNvPr>
          <p:cNvSpPr txBox="1"/>
          <p:nvPr/>
        </p:nvSpPr>
        <p:spPr>
          <a:xfrm>
            <a:off x="502809" y="3536800"/>
            <a:ext cx="10759357" cy="579967"/>
          </a:xfrm>
          <a:prstGeom prst="rect">
            <a:avLst/>
          </a:prstGeom>
          <a:noFill/>
        </p:spPr>
        <p:txBody>
          <a:bodyPr wrap="square">
            <a:spAutoFit/>
          </a:bodyPr>
          <a:lstStyle/>
          <a:p>
            <a:pPr marL="0" marR="0">
              <a:lnSpc>
                <a:spcPct val="150000"/>
              </a:lnSpc>
              <a:spcBef>
                <a:spcPts val="0"/>
              </a:spcBef>
              <a:spcAft>
                <a:spcPts val="0"/>
              </a:spcAft>
            </a:pPr>
            <a:r>
              <a:rPr lang="en-US" sz="2400">
                <a:effectLst/>
                <a:latin typeface="Times New Roman" panose="02020603050405020304" pitchFamily="18" charset="0"/>
                <a:ea typeface="Malgun Gothic" panose="020B0503020000020004" pitchFamily="34" charset="-127"/>
              </a:rPr>
              <a:t>Tương tự ta cũng tính được </a:t>
            </a:r>
            <a:r>
              <a:rPr lang="en-US" sz="2400">
                <a:effectLst/>
                <a:latin typeface="Times New Roman" panose="02020603050405020304" pitchFamily="18" charset="0"/>
                <a:ea typeface="Calibri" panose="020F0502020204030204" pitchFamily="34" charset="0"/>
              </a:rPr>
              <a:t>d([r1],V2)=2.41 từ công thức sau:</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90CE6F-D6D4-A494-182D-90F57B2B0D1A}"/>
                  </a:ext>
                </a:extLst>
              </p:cNvPr>
              <p:cNvSpPr txBox="1"/>
              <p:nvPr/>
            </p:nvSpPr>
            <p:spPr>
              <a:xfrm>
                <a:off x="353376" y="4320442"/>
                <a:ext cx="10806492"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sz="2400" i="1" smtClean="0">
                              <a:solidFill>
                                <a:srgbClr val="836967"/>
                              </a:solidFill>
                              <a:latin typeface="Cambria Math" panose="02040503050406030204" pitchFamily="18" charset="0"/>
                            </a:rPr>
                          </m:ctrlPr>
                        </m:radPr>
                        <m:deg/>
                        <m:e>
                          <m:eqArr>
                            <m:eqArrPr>
                              <m:ctrlPr>
                                <a:rPr lang="en-US" sz="2400" i="1">
                                  <a:solidFill>
                                    <a:srgbClr val="836967"/>
                                  </a:solidFill>
                                  <a:latin typeface="Cambria Math" panose="02040503050406030204" pitchFamily="18" charset="0"/>
                                </a:rPr>
                              </m:ctrlPr>
                            </m:eqArrPr>
                            <m:e>
                              <m:r>
                                <a:rPr lang="en-US" sz="2400">
                                  <a:latin typeface="Cambria Math" panose="02040503050406030204" pitchFamily="18" charset="0"/>
                                </a:rPr>
                                <m:t>&amp;</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e>
                            <m:e>
                              <m:r>
                                <a:rPr lang="en-US" sz="2400" i="0">
                                  <a:latin typeface="Cambria Math" panose="02040503050406030204" pitchFamily="18" charset="0"/>
                                </a:rPr>
                                <m:t>&amp;+</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0.25−0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0−0</m:t>
                                      </m:r>
                                    </m:e>
                                  </m:d>
                                </m:e>
                                <m:sup>
                                  <m:r>
                                    <a:rPr lang="en-US" sz="2400" i="0">
                                      <a:latin typeface="Cambria Math" panose="02040503050406030204" pitchFamily="18" charset="0"/>
                                    </a:rPr>
                                    <m:t>2</m:t>
                                  </m:r>
                                </m:sup>
                              </m:sSup>
                            </m:e>
                          </m:eqArr>
                        </m:e>
                      </m:rad>
                    </m:oMath>
                  </m:oMathPara>
                </a14:m>
                <a:endParaRPr lang="en-US" sz="2400"/>
              </a:p>
            </p:txBody>
          </p:sp>
        </mc:Choice>
        <mc:Fallback xmlns="">
          <p:sp>
            <p:nvSpPr>
              <p:cNvPr id="19" name="TextBox 18">
                <a:extLst>
                  <a:ext uri="{FF2B5EF4-FFF2-40B4-BE49-F238E27FC236}">
                    <a16:creationId xmlns:a16="http://schemas.microsoft.com/office/drawing/2014/main" id="{AF90CE6F-D6D4-A494-182D-90F57B2B0D1A}"/>
                  </a:ext>
                </a:extLst>
              </p:cNvPr>
              <p:cNvSpPr txBox="1">
                <a:spLocks noRot="1" noChangeAspect="1" noMove="1" noResize="1" noEditPoints="1" noAdjustHandles="1" noChangeArrowheads="1" noChangeShapeType="1" noTextEdit="1"/>
              </p:cNvSpPr>
              <p:nvPr/>
            </p:nvSpPr>
            <p:spPr>
              <a:xfrm>
                <a:off x="353376" y="4320442"/>
                <a:ext cx="10806492" cy="11835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0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7F3B248-98B6-B86A-EE18-6A2B030499A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6EBEB24-7F0A-B384-C653-F6E194F78E1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64EDA07-B529-8258-241D-1758B96DFE4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69706D8F-B214-C4AB-6523-113EB17E11F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5A4831E-9EBD-D5C0-7549-092AA6BD1CA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BCBD35F1-FE95-E1A3-41E5-43F6397403C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8C28773-D590-BC34-C410-4EE3F0BEFA7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40344F-66A5-86A7-0568-724B082CD7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8375126-FD15-A136-3B7F-B263D1FEE75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10FC650A-25BD-6544-9A9A-CC52AA9C632E}"/>
              </a:ext>
            </a:extLst>
          </p:cNvPr>
          <p:cNvSpPr txBox="1"/>
          <p:nvPr/>
        </p:nvSpPr>
        <p:spPr>
          <a:xfrm>
            <a:off x="502810" y="956626"/>
            <a:ext cx="11135534" cy="830997"/>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Tương tự ta tính được khoảng cách tới trọng tâm cho các đỉnh còn lại (Sinh viên cần viết lại công thức chi tiết):</a:t>
            </a:r>
          </a:p>
        </p:txBody>
      </p:sp>
      <p:sp>
        <p:nvSpPr>
          <p:cNvPr id="11" name="TextBox 10">
            <a:extLst>
              <a:ext uri="{FF2B5EF4-FFF2-40B4-BE49-F238E27FC236}">
                <a16:creationId xmlns:a16="http://schemas.microsoft.com/office/drawing/2014/main" id="{D6D2A559-6ABB-1D47-1117-061435FD6A05}"/>
              </a:ext>
            </a:extLst>
          </p:cNvPr>
          <p:cNvSpPr txBox="1"/>
          <p:nvPr/>
        </p:nvSpPr>
        <p:spPr>
          <a:xfrm>
            <a:off x="569464" y="1787623"/>
            <a:ext cx="11230925" cy="4457567"/>
          </a:xfrm>
          <a:prstGeom prst="rect">
            <a:avLst/>
          </a:prstGeom>
          <a:noFill/>
        </p:spPr>
        <p:txBody>
          <a:bodyPr wrap="square">
            <a:spAutoFit/>
          </a:bodyPr>
          <a:lstStyle/>
          <a:p>
            <a:pPr>
              <a:lnSpc>
                <a:spcPct val="150000"/>
              </a:lnSpc>
            </a:pPr>
            <a:r>
              <a:rPr lang="en-US" sz="2400">
                <a:effectLst/>
                <a:latin typeface="Times New Roman" panose="02020603050405020304" pitchFamily="18" charset="0"/>
                <a:ea typeface="Calibri" panose="020F0502020204030204" pitchFamily="34" charset="0"/>
              </a:rPr>
              <a:t>- d([r2],V1)=1.02 &lt; d([r2],V2)=2.41. Vậy ta gom [r2]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d([r4],V1)=0 &lt; d([r4],V2)=2.39.Vậy ta gom [r4]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d([r6],V1)=2.39 &gt; d([r6],V2)=0. Vậy ta gom [r6]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d([r7],V1)=2.39 &gt; d([r7],V2)=0. Vậy ta gom [r7]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d([r8],V1)=1.18 &lt; d([r8],V2)=2.2. Vậy ta gom [r8]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d([r9],V1)=1.61 &lt; d([r9],V2)=2.35. Vậy ta gom [r9]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d([r10],V1)=2.17 &lt; d([r10],V2)=2.36. Vậy ta gom [r10]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d([r11],V1)=2.17 &lt; d([r11],V2)=2.36. Vậy ta gom [r11] gom vào cụm C1</a:t>
            </a:r>
            <a:endParaRPr lang="en-US" sz="2400"/>
          </a:p>
        </p:txBody>
      </p:sp>
    </p:spTree>
    <p:extLst>
      <p:ext uri="{BB962C8B-B14F-4D97-AF65-F5344CB8AC3E}">
        <p14:creationId xmlns:p14="http://schemas.microsoft.com/office/powerpoint/2010/main" val="339445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ABC858B-BFED-26F3-E527-614FA187967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6AADF57-4A9A-5294-1D98-B6E948331AD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A758F11-FF69-4929-7FCF-82E7AD82C6E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EC98674A-E014-BF29-5880-7FA845C71A81}"/>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86596CB8-A6F5-25B0-CAC4-30BEE9472B0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257AF854-BE43-2B26-4AD2-C081097D9E0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F4B0A25-A9F1-380A-AC02-0AFC98E6D09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7776AAF-2A66-06B4-AAB5-37F1F268C29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5C83D7B-AAAF-7E7D-AD78-1CF350C6344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F94F59DD-71DC-0748-C9E8-3D8A20401112}"/>
              </a:ext>
            </a:extLst>
          </p:cNvPr>
          <p:cNvSpPr txBox="1"/>
          <p:nvPr/>
        </p:nvSpPr>
        <p:spPr>
          <a:xfrm>
            <a:off x="540528" y="897036"/>
            <a:ext cx="6299520"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*Vậy ta có phân bố cụm lần 1:</a:t>
            </a:r>
          </a:p>
        </p:txBody>
      </p:sp>
      <p:graphicFrame>
        <p:nvGraphicFramePr>
          <p:cNvPr id="12" name="Table 11">
            <a:extLst>
              <a:ext uri="{FF2B5EF4-FFF2-40B4-BE49-F238E27FC236}">
                <a16:creationId xmlns:a16="http://schemas.microsoft.com/office/drawing/2014/main" id="{5A5717CC-8431-4C65-CC7D-330FA4CE6E36}"/>
              </a:ext>
            </a:extLst>
          </p:cNvPr>
          <p:cNvGraphicFramePr>
            <a:graphicFrameLocks noGrp="1"/>
          </p:cNvGraphicFramePr>
          <p:nvPr>
            <p:extLst>
              <p:ext uri="{D42A27DB-BD31-4B8C-83A1-F6EECF244321}">
                <p14:modId xmlns:p14="http://schemas.microsoft.com/office/powerpoint/2010/main" val="3778121170"/>
              </p:ext>
            </p:extLst>
          </p:nvPr>
        </p:nvGraphicFramePr>
        <p:xfrm>
          <a:off x="791792" y="1542878"/>
          <a:ext cx="10515600" cy="1690116"/>
        </p:xfrm>
        <a:graphic>
          <a:graphicData uri="http://schemas.openxmlformats.org/drawingml/2006/table">
            <a:tbl>
              <a:tblPr firstRow="1" firstCol="1" bandRow="1"/>
              <a:tblGrid>
                <a:gridCol w="876300">
                  <a:extLst>
                    <a:ext uri="{9D8B030D-6E8A-4147-A177-3AD203B41FA5}">
                      <a16:colId xmlns:a16="http://schemas.microsoft.com/office/drawing/2014/main" val="23419117"/>
                    </a:ext>
                  </a:extLst>
                </a:gridCol>
                <a:gridCol w="876300">
                  <a:extLst>
                    <a:ext uri="{9D8B030D-6E8A-4147-A177-3AD203B41FA5}">
                      <a16:colId xmlns:a16="http://schemas.microsoft.com/office/drawing/2014/main" val="3143464597"/>
                    </a:ext>
                  </a:extLst>
                </a:gridCol>
                <a:gridCol w="876300">
                  <a:extLst>
                    <a:ext uri="{9D8B030D-6E8A-4147-A177-3AD203B41FA5}">
                      <a16:colId xmlns:a16="http://schemas.microsoft.com/office/drawing/2014/main" val="2324639980"/>
                    </a:ext>
                  </a:extLst>
                </a:gridCol>
                <a:gridCol w="876300">
                  <a:extLst>
                    <a:ext uri="{9D8B030D-6E8A-4147-A177-3AD203B41FA5}">
                      <a16:colId xmlns:a16="http://schemas.microsoft.com/office/drawing/2014/main" val="1731305283"/>
                    </a:ext>
                  </a:extLst>
                </a:gridCol>
                <a:gridCol w="876300">
                  <a:extLst>
                    <a:ext uri="{9D8B030D-6E8A-4147-A177-3AD203B41FA5}">
                      <a16:colId xmlns:a16="http://schemas.microsoft.com/office/drawing/2014/main" val="1953394824"/>
                    </a:ext>
                  </a:extLst>
                </a:gridCol>
                <a:gridCol w="876300">
                  <a:extLst>
                    <a:ext uri="{9D8B030D-6E8A-4147-A177-3AD203B41FA5}">
                      <a16:colId xmlns:a16="http://schemas.microsoft.com/office/drawing/2014/main" val="2215179916"/>
                    </a:ext>
                  </a:extLst>
                </a:gridCol>
                <a:gridCol w="876300">
                  <a:extLst>
                    <a:ext uri="{9D8B030D-6E8A-4147-A177-3AD203B41FA5}">
                      <a16:colId xmlns:a16="http://schemas.microsoft.com/office/drawing/2014/main" val="1139314283"/>
                    </a:ext>
                  </a:extLst>
                </a:gridCol>
                <a:gridCol w="876300">
                  <a:extLst>
                    <a:ext uri="{9D8B030D-6E8A-4147-A177-3AD203B41FA5}">
                      <a16:colId xmlns:a16="http://schemas.microsoft.com/office/drawing/2014/main" val="3566255909"/>
                    </a:ext>
                  </a:extLst>
                </a:gridCol>
                <a:gridCol w="876300">
                  <a:extLst>
                    <a:ext uri="{9D8B030D-6E8A-4147-A177-3AD203B41FA5}">
                      <a16:colId xmlns:a16="http://schemas.microsoft.com/office/drawing/2014/main" val="4077969839"/>
                    </a:ext>
                  </a:extLst>
                </a:gridCol>
                <a:gridCol w="876300">
                  <a:extLst>
                    <a:ext uri="{9D8B030D-6E8A-4147-A177-3AD203B41FA5}">
                      <a16:colId xmlns:a16="http://schemas.microsoft.com/office/drawing/2014/main" val="373656526"/>
                    </a:ext>
                  </a:extLst>
                </a:gridCol>
                <a:gridCol w="876300">
                  <a:extLst>
                    <a:ext uri="{9D8B030D-6E8A-4147-A177-3AD203B41FA5}">
                      <a16:colId xmlns:a16="http://schemas.microsoft.com/office/drawing/2014/main" val="3520447259"/>
                    </a:ext>
                  </a:extLst>
                </a:gridCol>
                <a:gridCol w="876300">
                  <a:extLst>
                    <a:ext uri="{9D8B030D-6E8A-4147-A177-3AD203B41FA5}">
                      <a16:colId xmlns:a16="http://schemas.microsoft.com/office/drawing/2014/main" val="2516304190"/>
                    </a:ext>
                  </a:extLst>
                </a:gridCol>
              </a:tblGrid>
              <a:tr h="0">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r3</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r4</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r5</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r6</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r7</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r8</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r9</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r10</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33107228"/>
                  </a:ext>
                </a:extLst>
              </a:tr>
              <a:tr h="0">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C1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717590"/>
                  </a:ext>
                </a:extLst>
              </a:tr>
              <a:tr h="0">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C2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5910090"/>
                  </a:ext>
                </a:extLst>
              </a:tr>
            </a:tbl>
          </a:graphicData>
        </a:graphic>
      </p:graphicFrame>
    </p:spTree>
    <p:extLst>
      <p:ext uri="{BB962C8B-B14F-4D97-AF65-F5344CB8AC3E}">
        <p14:creationId xmlns:p14="http://schemas.microsoft.com/office/powerpoint/2010/main" val="174564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4399598-8B35-A7B8-FF0F-5DCCD04CE1C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68D9370-70F9-8059-007B-0D6094D2A9B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6669E0E-CD56-6457-EAB3-A41FE2C418C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1501A8A7-74CC-D929-9A73-F31F2A84856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C5D6CC38-9A8B-9980-A139-CBED3C042760}"/>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628AB23-C52D-1DE4-F76D-F5A30AE75D5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08F0605-9B2D-F8B7-4EA9-FB4F82AFECD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23346A16-563D-8412-7429-FBECF3F1E15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208A748-9FFC-4155-35D9-772423CDA3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80F8A1-2971-14B3-6709-A5E087DA9BA5}"/>
                  </a:ext>
                </a:extLst>
              </p:cNvPr>
              <p:cNvSpPr txBox="1"/>
              <p:nvPr/>
            </p:nvSpPr>
            <p:spPr>
              <a:xfrm>
                <a:off x="602443" y="951606"/>
                <a:ext cx="11296331" cy="5250989"/>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3:</a:t>
                </a:r>
                <a:r>
                  <a:rPr lang="en-US" sz="2400">
                    <a:effectLst/>
                    <a:latin typeface="Times New Roman" panose="02020603050405020304" pitchFamily="18" charset="0"/>
                    <a:ea typeface="Calibri" panose="020F0502020204030204" pitchFamily="34" charset="0"/>
                  </a:rPr>
                  <a:t>Cập nhật lại vector trọng tâm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V1 là véc tơ trọng tâm mới của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tính được V1(0.47,0.47,0.46,0.46,0,0,0,0.41,0.49,0.36,0.36)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Lý giải trọng tâm mới được tính như sau:</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a:t>
                </a:r>
                <a14:m>
                  <m:oMath xmlns:m="http://schemas.openxmlformats.org/officeDocument/2006/math">
                    <m:f>
                      <m:fPr>
                        <m:ctrlPr>
                          <a:rPr lang="en-US" sz="2400" i="1">
                            <a:effectLst/>
                            <a:latin typeface="Cambria Math" panose="02040503050406030204" pitchFamily="18" charset="0"/>
                            <a:ea typeface="Calibri" panose="020F0502020204030204" pitchFamily="34" charset="0"/>
                          </a:rPr>
                        </m:ctrlPr>
                      </m:fPr>
                      <m:num>
                        <m:r>
                          <a:rPr lang="en-US" sz="2400" i="1">
                            <a:effectLst/>
                            <a:latin typeface="Cambria Math" panose="02040503050406030204" pitchFamily="18" charset="0"/>
                            <a:ea typeface="Calibri" panose="020F0502020204030204" pitchFamily="34" charset="0"/>
                          </a:rPr>
                          <m:t>1+1+0.5+0.5+0.5+0.25+0+0</m:t>
                        </m:r>
                      </m:num>
                      <m:den>
                        <m:r>
                          <a:rPr lang="en-US" sz="2400" i="1">
                            <a:effectLst/>
                            <a:latin typeface="Cambria Math" panose="02040503050406030204" pitchFamily="18" charset="0"/>
                            <a:ea typeface="Calibri" panose="020F0502020204030204" pitchFamily="34" charset="0"/>
                          </a:rPr>
                          <m:t>8</m:t>
                        </m:r>
                      </m:den>
                    </m:f>
                    <m:r>
                      <a:rPr lang="en-US" sz="2400" i="1">
                        <a:effectLst/>
                        <a:latin typeface="Cambria Math" panose="02040503050406030204" pitchFamily="18" charset="0"/>
                        <a:ea typeface="Malgun Gothic" panose="020B0503020000020004" pitchFamily="34" charset="-127"/>
                      </a:rPr>
                      <m:t>,</m:t>
                    </m:r>
                    <m:f>
                      <m:fPr>
                        <m:ctrlPr>
                          <a:rPr lang="en-US" sz="2400" i="1">
                            <a:effectLst/>
                            <a:latin typeface="Cambria Math" panose="02040503050406030204" pitchFamily="18" charset="0"/>
                            <a:ea typeface="Calibri" panose="020F0502020204030204" pitchFamily="34" charset="0"/>
                          </a:rPr>
                        </m:ctrlPr>
                      </m:fPr>
                      <m:num>
                        <m:r>
                          <a:rPr lang="en-US" sz="2400" i="1">
                            <a:effectLst/>
                            <a:latin typeface="Cambria Math" panose="02040503050406030204" pitchFamily="18" charset="0"/>
                            <a:ea typeface="Calibri" panose="020F0502020204030204" pitchFamily="34" charset="0"/>
                          </a:rPr>
                          <m:t>1+1+0.5+0.5+0.5+0.25+0+0</m:t>
                        </m:r>
                      </m:num>
                      <m:den>
                        <m:r>
                          <a:rPr lang="en-US" sz="2400" i="1">
                            <a:effectLst/>
                            <a:latin typeface="Cambria Math" panose="02040503050406030204" pitchFamily="18" charset="0"/>
                            <a:ea typeface="Calibri" panose="020F0502020204030204" pitchFamily="34" charset="0"/>
                          </a:rPr>
                          <m:t>8</m:t>
                        </m:r>
                      </m:den>
                    </m:f>
                    <m:r>
                      <a:rPr lang="en-US" sz="2400" i="1">
                        <a:effectLst/>
                        <a:latin typeface="Cambria Math" panose="02040503050406030204" pitchFamily="18" charset="0"/>
                        <a:ea typeface="Calibri" panose="020F0502020204030204" pitchFamily="34" charset="0"/>
                      </a:rPr>
                      <m:t>,…)=</m:t>
                    </m:r>
                    <m:r>
                      <a:rPr lang="en-US" sz="2400" i="1">
                        <a:effectLst/>
                        <a:latin typeface="Cambria Math" panose="02040503050406030204" pitchFamily="18" charset="0"/>
                        <a:ea typeface="Calibri" panose="020F0502020204030204" pitchFamily="34" charset="0"/>
                      </a:rPr>
                      <m:t>𝑉</m:t>
                    </m:r>
                    <m:r>
                      <a:rPr lang="en-US" sz="2400" i="1">
                        <a:effectLst/>
                        <a:latin typeface="Cambria Math" panose="02040503050406030204" pitchFamily="18" charset="0"/>
                        <a:ea typeface="Calibri" panose="020F0502020204030204" pitchFamily="34" charset="0"/>
                      </a:rPr>
                      <m:t>1(0.47,0.47,…)</m:t>
                    </m:r>
                  </m:oMath>
                </a14:m>
                <a:endParaRPr lang="en-US" sz="2400">
                  <a:effectLst/>
                  <a:latin typeface="Times New Roman" panose="02020603050405020304" pitchFamily="18" charset="0"/>
                  <a:ea typeface="Calibri" panose="020F0502020204030204" pitchFamily="34" charset="0"/>
                </a:endParaRPr>
              </a:p>
              <a:p>
                <a:pPr>
                  <a:lnSpc>
                    <a:spcPct val="150000"/>
                  </a:lnSpc>
                </a:pPr>
                <a:r>
                  <a:rPr lang="en-US" sz="2400">
                    <a:effectLst/>
                    <a:latin typeface="Times New Roman" panose="02020603050405020304" pitchFamily="18" charset="0"/>
                    <a:ea typeface="Malgun Gothic" panose="020B0503020000020004" pitchFamily="34" charset="-127"/>
                  </a:rPr>
                  <a:t>Tương tự cho các thuộc tính và Vector còn lại.</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V2 là véc tơ trọng tâm mới của C2: </a:t>
                </a:r>
              </a:p>
              <a:p>
                <a:pPr>
                  <a:lnSpc>
                    <a:spcPct val="150000"/>
                  </a:lnSpc>
                </a:pPr>
                <a:r>
                  <a:rPr lang="en-US" sz="2400">
                    <a:effectLst/>
                    <a:latin typeface="Times New Roman" panose="02020603050405020304" pitchFamily="18" charset="0"/>
                    <a:ea typeface="Calibri" panose="020F0502020204030204" pitchFamily="34" charset="0"/>
                  </a:rPr>
                  <a:t>Ta tính được V2(0,0,0,0,1,1,1,0,0,0,0) </a:t>
                </a:r>
                <a:br>
                  <a:rPr lang="en-US" sz="2400">
                    <a:effectLst/>
                    <a:latin typeface="Times New Roman" panose="02020603050405020304" pitchFamily="18" charset="0"/>
                    <a:ea typeface="Calibri" panose="020F0502020204030204" pitchFamily="34" charset="0"/>
                  </a:rPr>
                </a:br>
                <a:endParaRPr lang="en-US" sz="2400"/>
              </a:p>
            </p:txBody>
          </p:sp>
        </mc:Choice>
        <mc:Fallback xmlns="">
          <p:sp>
            <p:nvSpPr>
              <p:cNvPr id="9" name="TextBox 8">
                <a:extLst>
                  <a:ext uri="{FF2B5EF4-FFF2-40B4-BE49-F238E27FC236}">
                    <a16:creationId xmlns:a16="http://schemas.microsoft.com/office/drawing/2014/main" id="{6180F8A1-2971-14B3-6709-A5E087DA9BA5}"/>
                  </a:ext>
                </a:extLst>
              </p:cNvPr>
              <p:cNvSpPr txBox="1">
                <a:spLocks noRot="1" noChangeAspect="1" noMove="1" noResize="1" noEditPoints="1" noAdjustHandles="1" noChangeArrowheads="1" noChangeShapeType="1" noTextEdit="1"/>
              </p:cNvSpPr>
              <p:nvPr/>
            </p:nvSpPr>
            <p:spPr>
              <a:xfrm>
                <a:off x="602443" y="951606"/>
                <a:ext cx="11296331" cy="5250989"/>
              </a:xfrm>
              <a:prstGeom prst="rect">
                <a:avLst/>
              </a:prstGeom>
              <a:blipFill>
                <a:blip r:embed="rId3"/>
                <a:stretch>
                  <a:fillRect l="-863"/>
                </a:stretch>
              </a:blipFill>
            </p:spPr>
            <p:txBody>
              <a:bodyPr/>
              <a:lstStyle/>
              <a:p>
                <a:r>
                  <a:rPr lang="en-US">
                    <a:noFill/>
                  </a:rPr>
                  <a:t> </a:t>
                </a:r>
              </a:p>
            </p:txBody>
          </p:sp>
        </mc:Fallback>
      </mc:AlternateContent>
    </p:spTree>
    <p:extLst>
      <p:ext uri="{BB962C8B-B14F-4D97-AF65-F5344CB8AC3E}">
        <p14:creationId xmlns:p14="http://schemas.microsoft.com/office/powerpoint/2010/main" val="1626122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23DF4E3-741D-B973-28BC-0FFA9080AEA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65552D8-249E-D237-24DE-82FC183A19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03B14B7-44AD-8BAC-1B74-677BFBACA5F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5C682F97-E574-65E9-7BC1-E0CB7B2A2CB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C9DABF4-3E42-EF9E-6119-B9DEF58CD3A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CBB3E37-397A-7041-965C-0AEDCE2B3F2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249879-9870-5619-6CED-6589C2593D0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BFD15BC-2873-0838-E38D-AF0CC5F7605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2A46EA6-0F56-3D77-B4D8-E71F6E07458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FCFD1088-4C0E-70EC-6394-61447331D23C}"/>
              </a:ext>
            </a:extLst>
          </p:cNvPr>
          <p:cNvSpPr txBox="1"/>
          <p:nvPr/>
        </p:nvSpPr>
        <p:spPr>
          <a:xfrm>
            <a:off x="626479" y="985556"/>
            <a:ext cx="11168123" cy="5563831"/>
          </a:xfrm>
          <a:prstGeom prst="rect">
            <a:avLst/>
          </a:prstGeom>
          <a:noFill/>
        </p:spPr>
        <p:txBody>
          <a:bodyPr wrap="square">
            <a:spAutoFit/>
          </a:bodyPr>
          <a:lstStyle/>
          <a:p>
            <a:pPr>
              <a:lnSpc>
                <a:spcPct val="150000"/>
              </a:lnSpc>
            </a:pPr>
            <a:r>
              <a:rPr lang="en-US" sz="2400" b="1" u="sng">
                <a:solidFill>
                  <a:srgbClr val="FF0000"/>
                </a:solidFill>
                <a:effectLst/>
                <a:latin typeface="Times New Roman" panose="02020603050405020304" pitchFamily="18" charset="0"/>
                <a:ea typeface="Calibri" panose="020F0502020204030204" pitchFamily="34" charset="0"/>
              </a:rPr>
              <a:t>Bước 4:</a:t>
            </a:r>
            <a:r>
              <a:rPr lang="en-US" sz="2400">
                <a:effectLst/>
                <a:latin typeface="Times New Roman" panose="02020603050405020304" pitchFamily="18" charset="0"/>
                <a:ea typeface="Calibri" panose="020F0502020204030204" pitchFamily="34" charset="0"/>
              </a:rPr>
              <a:t>Kiểm tra điều kiện dừng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so sánh Vector trọng tâm mới được tạo ở bước 3 so với Vector trọng tâm cũ:</a:t>
            </a:r>
            <a:br>
              <a:rPr lang="en-US" sz="2400">
                <a:effectLst/>
                <a:latin typeface="Times New Roman" panose="02020603050405020304" pitchFamily="18" charset="0"/>
                <a:ea typeface="Calibri" panose="020F0502020204030204" pitchFamily="34" charset="0"/>
              </a:rPr>
            </a:br>
            <a:r>
              <a:rPr lang="en-US" sz="2400" u="sng">
                <a:effectLst/>
                <a:latin typeface="Times New Roman" panose="02020603050405020304" pitchFamily="18" charset="0"/>
                <a:ea typeface="Calibri" panose="020F0502020204030204" pitchFamily="34" charset="0"/>
              </a:rPr>
              <a:t>Tập Vector Trọng tâm cũ:</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V1(0.5,0.5,1,1,0,0,0,0.33,0.33,0,0) </a:t>
            </a:r>
          </a:p>
          <a:p>
            <a:pPr>
              <a:lnSpc>
                <a:spcPct val="150000"/>
              </a:lnSpc>
            </a:pPr>
            <a:r>
              <a:rPr lang="en-US" sz="2400">
                <a:effectLst/>
                <a:latin typeface="Times New Roman" panose="02020603050405020304" pitchFamily="18" charset="0"/>
                <a:ea typeface="Calibri" panose="020F0502020204030204" pitchFamily="34" charset="0"/>
              </a:rPr>
              <a:t>V2(0,0,0,0,1,1,1,0,0,0,0) </a:t>
            </a:r>
            <a:br>
              <a:rPr lang="en-US" sz="2400">
                <a:effectLst/>
                <a:latin typeface="Times New Roman" panose="02020603050405020304" pitchFamily="18" charset="0"/>
                <a:ea typeface="Calibri" panose="020F0502020204030204" pitchFamily="34" charset="0"/>
              </a:rPr>
            </a:br>
            <a:r>
              <a:rPr lang="en-US" sz="2400" u="sng">
                <a:effectLst/>
                <a:latin typeface="Times New Roman" panose="02020603050405020304" pitchFamily="18" charset="0"/>
                <a:ea typeface="Calibri" panose="020F0502020204030204" pitchFamily="34" charset="0"/>
              </a:rPr>
              <a:t>Tập Vector Trọng tâm Mới:</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V1(0.47,0.47,0.46,0.46,0,0,0,0.41,0.49,0.36,0.36)</a:t>
            </a:r>
          </a:p>
          <a:p>
            <a:pPr>
              <a:lnSpc>
                <a:spcPct val="150000"/>
              </a:lnSpc>
            </a:pPr>
            <a:r>
              <a:rPr lang="en-US" sz="2400">
                <a:effectLst/>
                <a:latin typeface="Times New Roman" panose="02020603050405020304" pitchFamily="18" charset="0"/>
                <a:ea typeface="Calibri" panose="020F0502020204030204" pitchFamily="34" charset="0"/>
              </a:rPr>
              <a:t>V2(0,0,0,0,1,1,1,0,0,0,0)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kiểm tra thấy trọng tâm bị thay đổi nên lặp lại bước 2.</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24230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948598E-F7BA-0B8F-2553-6579B3F9A75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16DBDEC-09DC-4688-C9B1-F414EAE51CC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649117D-97F0-1164-8DF8-8EDC4D6EA49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D15BCB0-9D96-0C65-8FBB-87205A12E6F0}"/>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88E4A6E-E2B6-BBD8-2DD8-B48542F9E5D7}"/>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633206F-9E56-9D04-A415-093F124E726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389AF6B-B259-4EC9-8204-516CBC2AFF2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B06E0F3B-939B-CF9C-B0EE-387FFCB79AB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7255EA0-FC54-26CF-6088-90B3F42E831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201BF947-C39B-0ADA-A329-05320CD95D25}"/>
              </a:ext>
            </a:extLst>
          </p:cNvPr>
          <p:cNvSpPr txBox="1"/>
          <p:nvPr/>
        </p:nvSpPr>
        <p:spPr>
          <a:xfrm>
            <a:off x="568606" y="982176"/>
            <a:ext cx="11249146" cy="4893647"/>
          </a:xfrm>
          <a:prstGeom prst="rect">
            <a:avLst/>
          </a:prstGeom>
          <a:noFill/>
        </p:spPr>
        <p:txBody>
          <a:bodyPr wrap="square">
            <a:spAutoFit/>
          </a:bodyPr>
          <a:lstStyle/>
          <a:p>
            <a:r>
              <a:rPr lang="en-US" sz="2400" b="1" u="sng">
                <a:solidFill>
                  <a:srgbClr val="FF0000"/>
                </a:solidFill>
                <a:effectLst/>
                <a:latin typeface="Times New Roman" panose="02020603050405020304" pitchFamily="18" charset="0"/>
                <a:ea typeface="Calibri" panose="020F0502020204030204" pitchFamily="34" charset="0"/>
              </a:rPr>
              <a:t>Bước 2:</a:t>
            </a:r>
            <a:r>
              <a:rPr lang="en-US" sz="2400">
                <a:effectLst/>
                <a:latin typeface="Times New Roman" panose="02020603050405020304" pitchFamily="18" charset="0"/>
                <a:ea typeface="Calibri" panose="020F0502020204030204" pitchFamily="34" charset="0"/>
              </a:rPr>
              <a:t>Tính khoảng cách từ các đỉnh tới các Vector trọng tâm: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d([r1],V1)=0.95 &lt; d([r1],V2)=2.41. Vậy ta gom [r1]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d([r2],V1)=0.95 &lt; d([r2],V2)=2.41. Vậy ta gom [r2]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d([r3],V1)=0.94 &lt; d([r3],V2)=2.39. Vậy ta gom [r3]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d([r4],V1)=0.94 &lt; d([r4],V2)=2.39. Vậy ta gom [r4]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d([r5],V1)=2.13 &gt; d([r5],V2)=0 . Vậy ta gom [r5]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d([r6],V1)=2.13 &gt; d([r6],V2)=0. Vậy ta gom [r6]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d([r7],V1)=2.13 &gt; d([r7],V2)=0. Vậy ta gom [r7]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d([r8],V1)=0.72 &lt; d([r8],V2)=2.2. Vậy ta gom [r8]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d([r9],V1)=0.84 &lt; d([r9],V2)=2.35.  Vậy ta gom [r9]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d([r10],V1)=1.34 &lt; d([r10],V2)=2.36. Vậy ta gom [r10]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d([r11],V1)=1.34 &lt; d([r11],V2)=2.36. Vậy ta gom [r11] vào cụm C1.</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2221682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60E367A-5447-4712-76BF-A19375BD994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B0D54E6-940D-97CB-945A-70B03DCE9A4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0F11303-7CAB-D063-9674-C6591866B61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8B02E94F-4E80-AD93-9A8E-33C2B2647C46}"/>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63B5B3E6-2303-9BD0-91A2-2E29091CE6E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96FD099-70E2-E986-0798-280E2B3619B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7667267-9087-717F-9919-EB5988A2670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A6ED519-F153-AB25-273B-E0AC8ED8307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51C6D5EC-E9AC-DFF4-7B2D-E6BE02A8B3B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E0DA70AA-9325-2C41-8409-87698BAC66F3}"/>
              </a:ext>
            </a:extLst>
          </p:cNvPr>
          <p:cNvSpPr txBox="1"/>
          <p:nvPr/>
        </p:nvSpPr>
        <p:spPr>
          <a:xfrm>
            <a:off x="591756" y="1054679"/>
            <a:ext cx="6299520" cy="461665"/>
          </a:xfrm>
          <a:prstGeom prst="rect">
            <a:avLst/>
          </a:prstGeom>
          <a:noFill/>
        </p:spPr>
        <p:txBody>
          <a:bodyPr wrap="square">
            <a:spAutoFit/>
          </a:bodyPr>
          <a:lstStyle/>
          <a:p>
            <a:r>
              <a:rPr lang="en-US" sz="2400">
                <a:effectLst/>
                <a:latin typeface="Times New Roman" panose="02020603050405020304" pitchFamily="18" charset="0"/>
                <a:ea typeface="Calibri" panose="020F0502020204030204" pitchFamily="34" charset="0"/>
              </a:rPr>
              <a:t>*Vậy ta có phân bố cụm lần 2:</a:t>
            </a:r>
            <a:endParaRPr lang="en-US" sz="2400"/>
          </a:p>
        </p:txBody>
      </p:sp>
      <p:graphicFrame>
        <p:nvGraphicFramePr>
          <p:cNvPr id="10" name="Table 9">
            <a:extLst>
              <a:ext uri="{FF2B5EF4-FFF2-40B4-BE49-F238E27FC236}">
                <a16:creationId xmlns:a16="http://schemas.microsoft.com/office/drawing/2014/main" id="{5F80ACB3-F553-DE1D-A30B-E75C05098133}"/>
              </a:ext>
            </a:extLst>
          </p:cNvPr>
          <p:cNvGraphicFramePr>
            <a:graphicFrameLocks noGrp="1"/>
          </p:cNvGraphicFramePr>
          <p:nvPr>
            <p:extLst>
              <p:ext uri="{D42A27DB-BD31-4B8C-83A1-F6EECF244321}">
                <p14:modId xmlns:p14="http://schemas.microsoft.com/office/powerpoint/2010/main" val="3964367622"/>
              </p:ext>
            </p:extLst>
          </p:nvPr>
        </p:nvGraphicFramePr>
        <p:xfrm>
          <a:off x="780218" y="1801079"/>
          <a:ext cx="10515600" cy="1448754"/>
        </p:xfrm>
        <a:graphic>
          <a:graphicData uri="http://schemas.openxmlformats.org/drawingml/2006/table">
            <a:tbl>
              <a:tblPr firstRow="1" firstCol="1" bandRow="1"/>
              <a:tblGrid>
                <a:gridCol w="876300">
                  <a:extLst>
                    <a:ext uri="{9D8B030D-6E8A-4147-A177-3AD203B41FA5}">
                      <a16:colId xmlns:a16="http://schemas.microsoft.com/office/drawing/2014/main" val="3210913232"/>
                    </a:ext>
                  </a:extLst>
                </a:gridCol>
                <a:gridCol w="876300">
                  <a:extLst>
                    <a:ext uri="{9D8B030D-6E8A-4147-A177-3AD203B41FA5}">
                      <a16:colId xmlns:a16="http://schemas.microsoft.com/office/drawing/2014/main" val="255807722"/>
                    </a:ext>
                  </a:extLst>
                </a:gridCol>
                <a:gridCol w="876300">
                  <a:extLst>
                    <a:ext uri="{9D8B030D-6E8A-4147-A177-3AD203B41FA5}">
                      <a16:colId xmlns:a16="http://schemas.microsoft.com/office/drawing/2014/main" val="820129890"/>
                    </a:ext>
                  </a:extLst>
                </a:gridCol>
                <a:gridCol w="876300">
                  <a:extLst>
                    <a:ext uri="{9D8B030D-6E8A-4147-A177-3AD203B41FA5}">
                      <a16:colId xmlns:a16="http://schemas.microsoft.com/office/drawing/2014/main" val="322372501"/>
                    </a:ext>
                  </a:extLst>
                </a:gridCol>
                <a:gridCol w="876300">
                  <a:extLst>
                    <a:ext uri="{9D8B030D-6E8A-4147-A177-3AD203B41FA5}">
                      <a16:colId xmlns:a16="http://schemas.microsoft.com/office/drawing/2014/main" val="340255262"/>
                    </a:ext>
                  </a:extLst>
                </a:gridCol>
                <a:gridCol w="876300">
                  <a:extLst>
                    <a:ext uri="{9D8B030D-6E8A-4147-A177-3AD203B41FA5}">
                      <a16:colId xmlns:a16="http://schemas.microsoft.com/office/drawing/2014/main" val="2489861319"/>
                    </a:ext>
                  </a:extLst>
                </a:gridCol>
                <a:gridCol w="876300">
                  <a:extLst>
                    <a:ext uri="{9D8B030D-6E8A-4147-A177-3AD203B41FA5}">
                      <a16:colId xmlns:a16="http://schemas.microsoft.com/office/drawing/2014/main" val="213357273"/>
                    </a:ext>
                  </a:extLst>
                </a:gridCol>
                <a:gridCol w="876300">
                  <a:extLst>
                    <a:ext uri="{9D8B030D-6E8A-4147-A177-3AD203B41FA5}">
                      <a16:colId xmlns:a16="http://schemas.microsoft.com/office/drawing/2014/main" val="3307305399"/>
                    </a:ext>
                  </a:extLst>
                </a:gridCol>
                <a:gridCol w="876300">
                  <a:extLst>
                    <a:ext uri="{9D8B030D-6E8A-4147-A177-3AD203B41FA5}">
                      <a16:colId xmlns:a16="http://schemas.microsoft.com/office/drawing/2014/main" val="3501106357"/>
                    </a:ext>
                  </a:extLst>
                </a:gridCol>
                <a:gridCol w="876300">
                  <a:extLst>
                    <a:ext uri="{9D8B030D-6E8A-4147-A177-3AD203B41FA5}">
                      <a16:colId xmlns:a16="http://schemas.microsoft.com/office/drawing/2014/main" val="2814378663"/>
                    </a:ext>
                  </a:extLst>
                </a:gridCol>
                <a:gridCol w="876300">
                  <a:extLst>
                    <a:ext uri="{9D8B030D-6E8A-4147-A177-3AD203B41FA5}">
                      <a16:colId xmlns:a16="http://schemas.microsoft.com/office/drawing/2014/main" val="1158698179"/>
                    </a:ext>
                  </a:extLst>
                </a:gridCol>
                <a:gridCol w="876300">
                  <a:extLst>
                    <a:ext uri="{9D8B030D-6E8A-4147-A177-3AD203B41FA5}">
                      <a16:colId xmlns:a16="http://schemas.microsoft.com/office/drawing/2014/main" val="3446134485"/>
                    </a:ext>
                  </a:extLst>
                </a:gridCol>
              </a:tblGrid>
              <a:tr h="0">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r6</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r8</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r10</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085354"/>
                  </a:ext>
                </a:extLst>
              </a:tr>
              <a:tr h="0">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6563155"/>
                  </a:ext>
                </a:extLst>
              </a:tr>
              <a:tr h="0">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4175803"/>
                  </a:ext>
                </a:extLst>
              </a:tr>
            </a:tbl>
          </a:graphicData>
        </a:graphic>
      </p:graphicFrame>
    </p:spTree>
    <p:extLst>
      <p:ext uri="{BB962C8B-B14F-4D97-AF65-F5344CB8AC3E}">
        <p14:creationId xmlns:p14="http://schemas.microsoft.com/office/powerpoint/2010/main" val="138980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dirty="0">
                <a:latin typeface="Cambria" panose="02040503050406030204" pitchFamily="18" charset="0"/>
              </a:rPr>
              <a:t>Sinh viên nắm được các khái niệm và ứng dụng liên quan tới các mô hình máy học </a:t>
            </a:r>
            <a:r>
              <a:rPr lang="vi-VN" sz="2800">
                <a:latin typeface="Cambria" panose="02040503050406030204" pitchFamily="18" charset="0"/>
              </a:rPr>
              <a:t>về </a:t>
            </a:r>
            <a:r>
              <a:rPr lang="en-US" sz="2800">
                <a:latin typeface="Cambria" panose="02040503050406030204" pitchFamily="18" charset="0"/>
              </a:rPr>
              <a:t>Clustering: K-Means, Agglomerative Clustering, DBSCAN</a:t>
            </a:r>
            <a:endParaRPr lang="vi-VN" sz="2800" dirty="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Biết được một số giải thuật và ứng dụng liên quan tới Completion</a:t>
            </a:r>
            <a:endParaRPr lang="vi-VN" sz="2800" dirty="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Lựa chọn được các độ đo phù hợp để đánh giá chất lượng mô hình máy học</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9BF453E-9EEE-2EA9-CE91-68AC31B9D43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07082B8-4B82-73CA-127C-BBAA0F4B3BA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0D41E42-A31D-C97F-95B5-EB43FDD7D06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3E53B854-BDB8-0EF3-E1BF-7DA253763BA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E013A26-0C2A-924A-246C-EB82CE46A65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C759B48-1198-9530-51AD-EED80B78A09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C2B34A1-CE53-AF56-16CD-E0B1DD41B84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11CA873-4AED-EC6D-B518-19C73B2C9AD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EE83756-71F5-3DA7-6D74-397952CEA41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3DF917C2-E100-5A76-B0DA-2945A7C0E237}"/>
              </a:ext>
            </a:extLst>
          </p:cNvPr>
          <p:cNvSpPr txBox="1"/>
          <p:nvPr/>
        </p:nvSpPr>
        <p:spPr>
          <a:xfrm>
            <a:off x="591755" y="937103"/>
            <a:ext cx="10323171" cy="3046988"/>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3:</a:t>
            </a:r>
            <a:r>
              <a:rPr lang="en-US" sz="2400">
                <a:effectLst/>
                <a:latin typeface="Times New Roman" panose="02020603050405020304" pitchFamily="18" charset="0"/>
                <a:ea typeface="Calibri" panose="020F0502020204030204" pitchFamily="34" charset="0"/>
              </a:rPr>
              <a:t>Cập nhật lại vector trọng tâm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Gọi V1 là véc tơ trọng tâm mới của C1:</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Ta tính được V1(0.47,0.47,0.46,0.46,0,0,0,0.41,0.49,0.36,0.36)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Gọi V2 là véc tơ trọng tâm mới của C2:</a:t>
            </a:r>
          </a:p>
          <a:p>
            <a:r>
              <a:rPr lang="en-US" sz="2400">
                <a:effectLst/>
                <a:latin typeface="Times New Roman" panose="02020603050405020304" pitchFamily="18" charset="0"/>
                <a:ea typeface="Calibri" panose="020F0502020204030204" pitchFamily="34" charset="0"/>
              </a:rPr>
              <a:t>Ta tính được V2(0,0,0,0,1,1,1,0,0,0,0) </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3985055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3BC75D7D-EB1D-1218-3228-2980FB980DA4}"/>
              </a:ext>
            </a:extLst>
          </p:cNvPr>
          <p:cNvSpPr txBox="1"/>
          <p:nvPr/>
        </p:nvSpPr>
        <p:spPr>
          <a:xfrm>
            <a:off x="638055" y="811557"/>
            <a:ext cx="11156548" cy="5565947"/>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4:</a:t>
            </a:r>
            <a:r>
              <a:rPr lang="en-US" sz="2400">
                <a:solidFill>
                  <a:srgbClr val="FF0000"/>
                </a:solidFill>
                <a:effectLst/>
                <a:latin typeface="Times New Roman" panose="02020603050405020304" pitchFamily="18" charset="0"/>
                <a:ea typeface="Calibri" panose="020F0502020204030204" pitchFamily="34" charset="0"/>
              </a:rPr>
              <a:t>Kiểm tra điều kiện dừng</a:t>
            </a:r>
            <a:r>
              <a:rPr lang="en-US" sz="2400">
                <a:effectLst/>
                <a:latin typeface="Times New Roman" panose="02020603050405020304" pitchFamily="18" charset="0"/>
                <a:ea typeface="Calibri" panose="020F0502020204030204" pitchFamily="34" charset="0"/>
              </a:rPr>
              <a:t>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so sánh Vector trọng tâm mới được tạo ở bước 3 so với Vector trọng tâm cũ:</a:t>
            </a:r>
          </a:p>
          <a:p>
            <a:pPr marL="0" marR="0">
              <a:lnSpc>
                <a:spcPct val="150000"/>
              </a:lnSpc>
              <a:spcBef>
                <a:spcPts val="0"/>
              </a:spcBef>
              <a:spcAft>
                <a:spcPts val="0"/>
              </a:spcAft>
            </a:pPr>
            <a:r>
              <a:rPr lang="en-US" sz="2400" u="sng">
                <a:effectLst/>
                <a:latin typeface="Times New Roman" panose="02020603050405020304" pitchFamily="18" charset="0"/>
                <a:ea typeface="Calibri" panose="020F0502020204030204" pitchFamily="34" charset="0"/>
              </a:rPr>
              <a:t>Tập Vector Trọng tâm cũ:</a:t>
            </a:r>
            <a:endParaRPr lang="en-US" sz="2400">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V1(0.47,0.47,0.46,0.46,0,0,0,0.41,0.49,0.36,0.36) ;V2(0,0,0,0,1,1,1,0,0,0,0) </a:t>
            </a:r>
          </a:p>
          <a:p>
            <a:pPr marL="0" marR="0">
              <a:lnSpc>
                <a:spcPct val="150000"/>
              </a:lnSpc>
              <a:spcBef>
                <a:spcPts val="0"/>
              </a:spcBef>
              <a:spcAft>
                <a:spcPts val="0"/>
              </a:spcAft>
            </a:pPr>
            <a:r>
              <a:rPr lang="en-US" sz="2400" u="sng">
                <a:effectLst/>
                <a:latin typeface="Times New Roman" panose="02020603050405020304" pitchFamily="18" charset="0"/>
                <a:ea typeface="Calibri" panose="020F0502020204030204" pitchFamily="34" charset="0"/>
              </a:rPr>
              <a:t>Tập Vector Trọng tâm Mới:</a:t>
            </a:r>
            <a:endParaRPr lang="en-US" sz="2400">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V1(0.47,0.47,0.46,0.46,0,0,0,0.41,0.49,0.36,0.36);V2(0,0,0,0,1,1,1,0,0,0,0)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Vậy ta thấy U2 và U1 Không có sự thay đổi. Giải thuật K-Means kết thúc.</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Cuối cùng ta được 2 cụm như sau:</a:t>
            </a:r>
            <a:br>
              <a:rPr lang="en-US" sz="2400">
                <a:effectLst/>
                <a:latin typeface="Times New Roman" panose="02020603050405020304" pitchFamily="18" charset="0"/>
                <a:ea typeface="Calibri" panose="020F0502020204030204" pitchFamily="34" charset="0"/>
              </a:rPr>
            </a:br>
            <a:r>
              <a:rPr lang="en-US" sz="2400" b="1" u="sng">
                <a:solidFill>
                  <a:srgbClr val="FF0000"/>
                </a:solidFill>
                <a:effectLst/>
                <a:latin typeface="Times New Roman" panose="02020603050405020304" pitchFamily="18" charset="0"/>
                <a:ea typeface="Calibri" panose="020F0502020204030204" pitchFamily="34" charset="0"/>
              </a:rPr>
              <a:t>Cụm 1</a:t>
            </a:r>
            <a:r>
              <a:rPr lang="en-US" sz="2400">
                <a:effectLst/>
                <a:latin typeface="Times New Roman" panose="02020603050405020304" pitchFamily="18" charset="0"/>
                <a:ea typeface="Calibri" panose="020F0502020204030204" pitchFamily="34" charset="0"/>
              </a:rPr>
              <a:t> {r1;r2;r3;r4;r8;r9;r10;r11}</a:t>
            </a:r>
          </a:p>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Cụm 2</a:t>
            </a:r>
            <a:r>
              <a:rPr lang="en-US" sz="2400">
                <a:effectLst/>
                <a:latin typeface="Times New Roman" panose="02020603050405020304" pitchFamily="18" charset="0"/>
                <a:ea typeface="Calibri" panose="020F0502020204030204" pitchFamily="34" charset="0"/>
              </a:rPr>
              <a:t> {r5;r6;r7}</a:t>
            </a:r>
          </a:p>
        </p:txBody>
      </p:sp>
    </p:spTree>
    <p:extLst>
      <p:ext uri="{BB962C8B-B14F-4D97-AF65-F5344CB8AC3E}">
        <p14:creationId xmlns:p14="http://schemas.microsoft.com/office/powerpoint/2010/main" val="209831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3EB6765-33F6-6312-5A8F-4BF2DB1F0EC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A0CD8B1-C33B-C4D8-8D78-E83BE4ED527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21EC780-763A-B6EC-4326-2186E7D569C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9A581B27-FE9C-1652-AB5E-4178FB4EE1F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3A3F3C55-01E7-49FE-340A-E2989F237773}"/>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tập 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99F65CF1-92F9-0C10-9586-F891B6D26F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CDB3396-7733-E36F-D4B7-3C5F4CD22D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829099-B369-EF3F-8793-2DF930DC7E4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D51C9D7-2FEE-21B0-386B-E7F72CCA89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3B239D30-78AB-B1D5-20A3-78E3389C5A59}"/>
              </a:ext>
            </a:extLst>
          </p:cNvPr>
          <p:cNvSpPr txBox="1"/>
          <p:nvPr/>
        </p:nvSpPr>
        <p:spPr>
          <a:xfrm>
            <a:off x="444910" y="821291"/>
            <a:ext cx="11230925" cy="830997"/>
          </a:xfrm>
          <a:prstGeom prst="rect">
            <a:avLst/>
          </a:prstGeom>
          <a:noFill/>
        </p:spPr>
        <p:txBody>
          <a:bodyPr wrap="square">
            <a:spAutoFit/>
          </a:bodyPr>
          <a:lstStyle/>
          <a:p>
            <a:pPr algn="just"/>
            <a:r>
              <a:rPr lang="en-US" sz="2400">
                <a:effectLst/>
                <a:latin typeface="Times New Roman" panose="02020603050405020304" pitchFamily="18" charset="0"/>
                <a:ea typeface="Calibri" panose="020F0502020204030204" pitchFamily="34" charset="0"/>
              </a:rPr>
              <a:t>Cho bảng ma trận dữ liệu dưới đây, hãy giải thích từng bước quá trình K-Means hoạt động, với số cụm là 3, center vector khởi tạo ban đầu là Daisy, Vitor, Real</a:t>
            </a:r>
            <a:endParaRPr lang="en-US" sz="2400"/>
          </a:p>
        </p:txBody>
      </p:sp>
      <p:graphicFrame>
        <p:nvGraphicFramePr>
          <p:cNvPr id="9" name="Table 8"/>
          <p:cNvGraphicFramePr>
            <a:graphicFrameLocks noGrp="1"/>
          </p:cNvGraphicFramePr>
          <p:nvPr>
            <p:extLst>
              <p:ext uri="{D42A27DB-BD31-4B8C-83A1-F6EECF244321}">
                <p14:modId xmlns:p14="http://schemas.microsoft.com/office/powerpoint/2010/main" val="1113193258"/>
              </p:ext>
            </p:extLst>
          </p:nvPr>
        </p:nvGraphicFramePr>
        <p:xfrm>
          <a:off x="3890389" y="1673173"/>
          <a:ext cx="4804881" cy="4927692"/>
        </p:xfrm>
        <a:graphic>
          <a:graphicData uri="http://schemas.openxmlformats.org/drawingml/2006/table">
            <a:tbl>
              <a:tblPr firstRow="1" bandRow="1">
                <a:tableStyleId>{5940675A-B579-460E-94D1-54222C63F5DA}</a:tableStyleId>
              </a:tblPr>
              <a:tblGrid>
                <a:gridCol w="1601627">
                  <a:extLst>
                    <a:ext uri="{9D8B030D-6E8A-4147-A177-3AD203B41FA5}">
                      <a16:colId xmlns:a16="http://schemas.microsoft.com/office/drawing/2014/main" val="956741261"/>
                    </a:ext>
                  </a:extLst>
                </a:gridCol>
                <a:gridCol w="1601627">
                  <a:extLst>
                    <a:ext uri="{9D8B030D-6E8A-4147-A177-3AD203B41FA5}">
                      <a16:colId xmlns:a16="http://schemas.microsoft.com/office/drawing/2014/main" val="892112565"/>
                    </a:ext>
                  </a:extLst>
                </a:gridCol>
                <a:gridCol w="1601627">
                  <a:extLst>
                    <a:ext uri="{9D8B030D-6E8A-4147-A177-3AD203B41FA5}">
                      <a16:colId xmlns:a16="http://schemas.microsoft.com/office/drawing/2014/main" val="759532770"/>
                    </a:ext>
                  </a:extLst>
                </a:gridCol>
              </a:tblGrid>
              <a:tr h="351978">
                <a:tc>
                  <a:txBody>
                    <a:bodyPr/>
                    <a:lstStyle/>
                    <a:p>
                      <a:r>
                        <a:rPr lang="en-US" b="1">
                          <a:latin typeface="Times New Roman" panose="02020603050405020304" pitchFamily="18" charset="0"/>
                          <a:cs typeface="Times New Roman" panose="02020603050405020304" pitchFamily="18" charset="0"/>
                        </a:rPr>
                        <a:t>Customer</a:t>
                      </a:r>
                    </a:p>
                  </a:txBody>
                  <a:tcPr>
                    <a:solidFill>
                      <a:srgbClr val="FFFF00"/>
                    </a:solidFill>
                  </a:tcPr>
                </a:tc>
                <a:tc>
                  <a:txBody>
                    <a:bodyPr/>
                    <a:lstStyle/>
                    <a:p>
                      <a:r>
                        <a:rPr lang="en-US" b="1">
                          <a:latin typeface="Times New Roman" panose="02020603050405020304" pitchFamily="18" charset="0"/>
                          <a:cs typeface="Times New Roman" panose="02020603050405020304" pitchFamily="18" charset="0"/>
                        </a:rPr>
                        <a:t>Attribute 1</a:t>
                      </a:r>
                    </a:p>
                  </a:txBody>
                  <a:tcPr>
                    <a:solidFill>
                      <a:srgbClr val="FFFF00"/>
                    </a:solidFill>
                  </a:tcPr>
                </a:tc>
                <a:tc>
                  <a:txBody>
                    <a:bodyPr/>
                    <a:lstStyle/>
                    <a:p>
                      <a:r>
                        <a:rPr lang="en-US" b="1">
                          <a:latin typeface="Times New Roman" panose="02020603050405020304" pitchFamily="18" charset="0"/>
                          <a:cs typeface="Times New Roman" panose="02020603050405020304" pitchFamily="18" charset="0"/>
                        </a:rPr>
                        <a:t>Attribute 2</a:t>
                      </a:r>
                    </a:p>
                  </a:txBody>
                  <a:tcPr>
                    <a:solidFill>
                      <a:srgbClr val="FFFF00"/>
                    </a:solidFill>
                  </a:tcPr>
                </a:tc>
                <a:extLst>
                  <a:ext uri="{0D108BD9-81ED-4DB2-BD59-A6C34878D82A}">
                    <a16:rowId xmlns:a16="http://schemas.microsoft.com/office/drawing/2014/main" val="3269863471"/>
                  </a:ext>
                </a:extLst>
              </a:tr>
              <a:tr h="351978">
                <a:tc>
                  <a:txBody>
                    <a:bodyPr/>
                    <a:lstStyle/>
                    <a:p>
                      <a:r>
                        <a:rPr lang="en-US">
                          <a:latin typeface="Times New Roman" panose="02020603050405020304" pitchFamily="18" charset="0"/>
                          <a:cs typeface="Times New Roman" panose="02020603050405020304" pitchFamily="18" charset="0"/>
                        </a:rPr>
                        <a:t>John</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extLst>
                  <a:ext uri="{0D108BD9-81ED-4DB2-BD59-A6C34878D82A}">
                    <a16:rowId xmlns:a16="http://schemas.microsoft.com/office/drawing/2014/main" val="1149514578"/>
                  </a:ext>
                </a:extLst>
              </a:tr>
              <a:tr h="351978">
                <a:tc>
                  <a:txBody>
                    <a:bodyPr/>
                    <a:lstStyle/>
                    <a:p>
                      <a:r>
                        <a:rPr lang="en-US">
                          <a:latin typeface="Times New Roman" panose="02020603050405020304" pitchFamily="18" charset="0"/>
                          <a:cs typeface="Times New Roman" panose="02020603050405020304" pitchFamily="18" charset="0"/>
                        </a:rPr>
                        <a:t>Peter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12</a:t>
                      </a:r>
                    </a:p>
                  </a:txBody>
                  <a:tcPr marL="3175" marR="3175" marT="3175" marB="0" anchor="ctr"/>
                </a:tc>
                <a:extLst>
                  <a:ext uri="{0D108BD9-81ED-4DB2-BD59-A6C34878D82A}">
                    <a16:rowId xmlns:a16="http://schemas.microsoft.com/office/drawing/2014/main" val="669515684"/>
                  </a:ext>
                </a:extLst>
              </a:tr>
              <a:tr h="351978">
                <a:tc>
                  <a:txBody>
                    <a:bodyPr/>
                    <a:lstStyle/>
                    <a:p>
                      <a:r>
                        <a:rPr lang="en-US">
                          <a:latin typeface="Times New Roman" panose="02020603050405020304" pitchFamily="18" charset="0"/>
                          <a:cs typeface="Times New Roman" panose="02020603050405020304" pitchFamily="18" charset="0"/>
                        </a:rPr>
                        <a:t>Daisy</a:t>
                      </a:r>
                    </a:p>
                  </a:txBody>
                  <a:tcP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3</a:t>
                      </a:r>
                    </a:p>
                  </a:txBody>
                  <a:tcPr marL="3175" marR="3175" marT="3175" marB="0" anchor="ctr"/>
                </a:tc>
                <a:extLst>
                  <a:ext uri="{0D108BD9-81ED-4DB2-BD59-A6C34878D82A}">
                    <a16:rowId xmlns:a16="http://schemas.microsoft.com/office/drawing/2014/main" val="2981799126"/>
                  </a:ext>
                </a:extLst>
              </a:tr>
              <a:tr h="351978">
                <a:tc>
                  <a:txBody>
                    <a:bodyPr/>
                    <a:lstStyle/>
                    <a:p>
                      <a:r>
                        <a:rPr lang="en-US">
                          <a:latin typeface="Times New Roman" panose="02020603050405020304" pitchFamily="18" charset="0"/>
                          <a:cs typeface="Times New Roman" panose="02020603050405020304" pitchFamily="18" charset="0"/>
                        </a:rPr>
                        <a:t>Case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extLst>
                  <a:ext uri="{0D108BD9-81ED-4DB2-BD59-A6C34878D82A}">
                    <a16:rowId xmlns:a16="http://schemas.microsoft.com/office/drawing/2014/main" val="1933382135"/>
                  </a:ext>
                </a:extLst>
              </a:tr>
              <a:tr h="351978">
                <a:tc>
                  <a:txBody>
                    <a:bodyPr/>
                    <a:lstStyle/>
                    <a:p>
                      <a:r>
                        <a:rPr lang="en-US">
                          <a:latin typeface="Times New Roman" panose="02020603050405020304" pitchFamily="18" charset="0"/>
                          <a:cs typeface="Times New Roman" panose="02020603050405020304" pitchFamily="18" charset="0"/>
                        </a:rPr>
                        <a:t>Ronie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6</a:t>
                      </a:r>
                    </a:p>
                  </a:txBody>
                  <a:tcPr marL="3175" marR="3175" marT="3175" marB="0" anchor="ctr"/>
                </a:tc>
                <a:extLst>
                  <a:ext uri="{0D108BD9-81ED-4DB2-BD59-A6C34878D82A}">
                    <a16:rowId xmlns:a16="http://schemas.microsoft.com/office/drawing/2014/main" val="1705096671"/>
                  </a:ext>
                </a:extLst>
              </a:tr>
              <a:tr h="351978">
                <a:tc>
                  <a:txBody>
                    <a:bodyPr/>
                    <a:lstStyle/>
                    <a:p>
                      <a:r>
                        <a:rPr lang="en-US">
                          <a:latin typeface="Times New Roman" panose="02020603050405020304" pitchFamily="18" charset="0"/>
                          <a:cs typeface="Times New Roman" panose="02020603050405020304" pitchFamily="18" charset="0"/>
                        </a:rPr>
                        <a:t>Vitor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9</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8</a:t>
                      </a:r>
                    </a:p>
                  </a:txBody>
                  <a:tcPr marL="3175" marR="3175" marT="3175" marB="0" anchor="ctr"/>
                </a:tc>
                <a:extLst>
                  <a:ext uri="{0D108BD9-81ED-4DB2-BD59-A6C34878D82A}">
                    <a16:rowId xmlns:a16="http://schemas.microsoft.com/office/drawing/2014/main" val="1095355814"/>
                  </a:ext>
                </a:extLst>
              </a:tr>
              <a:tr h="351978">
                <a:tc>
                  <a:txBody>
                    <a:bodyPr/>
                    <a:lstStyle/>
                    <a:p>
                      <a:r>
                        <a:rPr lang="en-US">
                          <a:latin typeface="Times New Roman" panose="02020603050405020304" pitchFamily="18" charset="0"/>
                          <a:cs typeface="Times New Roman" panose="02020603050405020304" pitchFamily="18" charset="0"/>
                        </a:rPr>
                        <a:t>Rehm</a:t>
                      </a:r>
                    </a:p>
                  </a:txBody>
                  <a:tcPr/>
                </a:tc>
                <a:tc>
                  <a:txBody>
                    <a:bodyPr/>
                    <a:lstStyle/>
                    <a:p>
                      <a:pPr algn="l" rtl="0" fontAlgn="ctr"/>
                      <a:r>
                        <a:rPr lang="en-US" sz="1400" b="0" i="0" u="none" strike="noStrike">
                          <a:solidFill>
                            <a:srgbClr val="000000"/>
                          </a:solidFill>
                          <a:effectLst/>
                          <a:latin typeface="Times New Roman" panose="02020603050405020304" pitchFamily="18" charset="0"/>
                        </a:rPr>
                        <a:t>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extLst>
                  <a:ext uri="{0D108BD9-81ED-4DB2-BD59-A6C34878D82A}">
                    <a16:rowId xmlns:a16="http://schemas.microsoft.com/office/drawing/2014/main" val="3820869695"/>
                  </a:ext>
                </a:extLst>
              </a:tr>
              <a:tr h="351978">
                <a:tc>
                  <a:txBody>
                    <a:bodyPr/>
                    <a:lstStyle/>
                    <a:p>
                      <a:r>
                        <a:rPr lang="en-US">
                          <a:latin typeface="Times New Roman" panose="02020603050405020304" pitchFamily="18" charset="0"/>
                          <a:cs typeface="Times New Roman" panose="02020603050405020304" pitchFamily="18" charset="0"/>
                        </a:rPr>
                        <a:t>Tom</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extLst>
                  <a:ext uri="{0D108BD9-81ED-4DB2-BD59-A6C34878D82A}">
                    <a16:rowId xmlns:a16="http://schemas.microsoft.com/office/drawing/2014/main" val="821947866"/>
                  </a:ext>
                </a:extLst>
              </a:tr>
              <a:tr h="351978">
                <a:tc>
                  <a:txBody>
                    <a:bodyPr/>
                    <a:lstStyle/>
                    <a:p>
                      <a:r>
                        <a:rPr lang="en-US">
                          <a:latin typeface="Times New Roman" panose="02020603050405020304" pitchFamily="18" charset="0"/>
                          <a:cs typeface="Times New Roman" panose="02020603050405020304" pitchFamily="18" charset="0"/>
                        </a:rPr>
                        <a:t>Bob</a:t>
                      </a:r>
                    </a:p>
                  </a:txBody>
                  <a:tcPr/>
                </a:tc>
                <a:tc>
                  <a:txBody>
                    <a:bodyPr/>
                    <a:lstStyle/>
                    <a:p>
                      <a:pPr algn="l" rtl="0" fontAlgn="ctr"/>
                      <a:r>
                        <a:rPr lang="en-US" sz="1400" b="0" i="0" u="none" strike="noStrike">
                          <a:solidFill>
                            <a:srgbClr val="000000"/>
                          </a:solidFill>
                          <a:effectLst/>
                          <a:latin typeface="Times New Roman" panose="02020603050405020304" pitchFamily="18" charset="0"/>
                        </a:rPr>
                        <a:t>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extLst>
                  <a:ext uri="{0D108BD9-81ED-4DB2-BD59-A6C34878D82A}">
                    <a16:rowId xmlns:a16="http://schemas.microsoft.com/office/drawing/2014/main" val="652255951"/>
                  </a:ext>
                </a:extLst>
              </a:tr>
              <a:tr h="351978">
                <a:tc>
                  <a:txBody>
                    <a:bodyPr/>
                    <a:lstStyle/>
                    <a:p>
                      <a:r>
                        <a:rPr lang="en-US">
                          <a:latin typeface="Times New Roman" panose="02020603050405020304" pitchFamily="18" charset="0"/>
                          <a:cs typeface="Times New Roman" panose="02020603050405020304" pitchFamily="18" charset="0"/>
                        </a:rPr>
                        <a:t>Lie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extLst>
                  <a:ext uri="{0D108BD9-81ED-4DB2-BD59-A6C34878D82A}">
                    <a16:rowId xmlns:a16="http://schemas.microsoft.com/office/drawing/2014/main" val="1707269760"/>
                  </a:ext>
                </a:extLst>
              </a:tr>
              <a:tr h="351978">
                <a:tc>
                  <a:txBody>
                    <a:bodyPr/>
                    <a:lstStyle/>
                    <a:p>
                      <a:r>
                        <a:rPr lang="en-US">
                          <a:latin typeface="Times New Roman" panose="02020603050405020304" pitchFamily="18" charset="0"/>
                          <a:cs typeface="Times New Roman" panose="02020603050405020304" pitchFamily="18" charset="0"/>
                        </a:rPr>
                        <a:t>Tide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12</a:t>
                      </a:r>
                    </a:p>
                  </a:txBody>
                  <a:tcPr marL="3175" marR="3175" marT="3175" marB="0" anchor="ctr"/>
                </a:tc>
                <a:extLst>
                  <a:ext uri="{0D108BD9-81ED-4DB2-BD59-A6C34878D82A}">
                    <a16:rowId xmlns:a16="http://schemas.microsoft.com/office/drawing/2014/main" val="4084100445"/>
                  </a:ext>
                </a:extLst>
              </a:tr>
              <a:tr h="351978">
                <a:tc>
                  <a:txBody>
                    <a:bodyPr/>
                    <a:lstStyle/>
                    <a:p>
                      <a:r>
                        <a:rPr lang="en-US">
                          <a:latin typeface="Times New Roman" panose="02020603050405020304" pitchFamily="18" charset="0"/>
                          <a:cs typeface="Times New Roman" panose="02020603050405020304" pitchFamily="18" charset="0"/>
                        </a:rPr>
                        <a:t>Real</a:t>
                      </a:r>
                    </a:p>
                  </a:txBody>
                  <a:tcPr/>
                </a:tc>
                <a:tc>
                  <a:txBody>
                    <a:bodyPr/>
                    <a:lstStyle/>
                    <a:p>
                      <a:pPr algn="l" rtl="0" fontAlgn="ctr"/>
                      <a:r>
                        <a:rPr lang="en-US" sz="1400" b="0" i="0" u="none" strike="noStrike">
                          <a:solidFill>
                            <a:srgbClr val="000000"/>
                          </a:solidFill>
                          <a:effectLst/>
                          <a:latin typeface="Times New Roman" panose="02020603050405020304" pitchFamily="18" charset="0"/>
                        </a:rPr>
                        <a:t>7</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4</a:t>
                      </a:r>
                    </a:p>
                  </a:txBody>
                  <a:tcPr marL="3175" marR="3175" marT="3175" marB="0" anchor="ctr"/>
                </a:tc>
                <a:extLst>
                  <a:ext uri="{0D108BD9-81ED-4DB2-BD59-A6C34878D82A}">
                    <a16:rowId xmlns:a16="http://schemas.microsoft.com/office/drawing/2014/main" val="3688576147"/>
                  </a:ext>
                </a:extLst>
              </a:tr>
              <a:tr h="351978">
                <a:tc>
                  <a:txBody>
                    <a:bodyPr/>
                    <a:lstStyle/>
                    <a:p>
                      <a:r>
                        <a:rPr lang="en-US">
                          <a:latin typeface="Times New Roman" panose="02020603050405020304" pitchFamily="18" charset="0"/>
                          <a:cs typeface="Times New Roman" panose="02020603050405020304" pitchFamily="18" charset="0"/>
                        </a:rPr>
                        <a:t>Jassor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5</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6</a:t>
                      </a:r>
                    </a:p>
                  </a:txBody>
                  <a:tcPr marL="3175" marR="3175" marT="3175" marB="0" anchor="ctr"/>
                </a:tc>
                <a:extLst>
                  <a:ext uri="{0D108BD9-81ED-4DB2-BD59-A6C34878D82A}">
                    <a16:rowId xmlns:a16="http://schemas.microsoft.com/office/drawing/2014/main" val="964248253"/>
                  </a:ext>
                </a:extLst>
              </a:tr>
            </a:tbl>
          </a:graphicData>
        </a:graphic>
      </p:graphicFrame>
    </p:spTree>
    <p:extLst>
      <p:ext uri="{BB962C8B-B14F-4D97-AF65-F5344CB8AC3E}">
        <p14:creationId xmlns:p14="http://schemas.microsoft.com/office/powerpoint/2010/main" val="302305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807332" y="1035750"/>
            <a:ext cx="2669320" cy="461665"/>
          </a:xfrm>
          <a:prstGeom prst="rect">
            <a:avLst/>
          </a:prstGeom>
        </p:spPr>
        <p:txBody>
          <a:bodyPr wrap="none">
            <a:spAutoFit/>
          </a:bodyPr>
          <a:lstStyle/>
          <a:p>
            <a:r>
              <a:rPr lang="en-US" sz="2400"/>
              <a:t>pip install mglearn</a:t>
            </a:r>
          </a:p>
        </p:txBody>
      </p:sp>
      <p:sp>
        <p:nvSpPr>
          <p:cNvPr id="11" name="Rectangle 2"/>
          <p:cNvSpPr>
            <a:spLocks noChangeArrowheads="1"/>
          </p:cNvSpPr>
          <p:nvPr/>
        </p:nvSpPr>
        <p:spPr bwMode="auto">
          <a:xfrm>
            <a:off x="682464" y="2323611"/>
            <a:ext cx="4586512" cy="224676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matplotlib.pyplot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mglearn.plots.plot_kmeans_algorithm()</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plt.show()</a:t>
            </a:r>
            <a:endParaRPr kumimoji="0" lang="en-US" altLang="en-US" sz="4400" b="0" i="0" u="none" strike="noStrike" cap="none" normalizeH="0" baseline="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5471544" y="1119616"/>
            <a:ext cx="6430056" cy="5145419"/>
          </a:xfrm>
          <a:prstGeom prst="rect">
            <a:avLst/>
          </a:prstGeom>
        </p:spPr>
      </p:pic>
    </p:spTree>
    <p:extLst>
      <p:ext uri="{BB962C8B-B14F-4D97-AF65-F5344CB8AC3E}">
        <p14:creationId xmlns:p14="http://schemas.microsoft.com/office/powerpoint/2010/main" val="112264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509775" y="1030171"/>
            <a:ext cx="4801314"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matplotlib.pyplot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mglearn.plots.plot_kmeans_boundaries()</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plt.show()</a:t>
            </a:r>
            <a:endParaRPr kumimoji="0" lang="en-US" altLang="en-US" sz="4400" b="0" i="0" u="none" strike="noStrike" cap="none" normalizeH="0" baseline="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5502075" y="1072799"/>
            <a:ext cx="6087395" cy="5176563"/>
          </a:xfrm>
          <a:prstGeom prst="rect">
            <a:avLst/>
          </a:prstGeom>
        </p:spPr>
      </p:pic>
    </p:spTree>
    <p:extLst>
      <p:ext uri="{BB962C8B-B14F-4D97-AF65-F5344CB8AC3E}">
        <p14:creationId xmlns:p14="http://schemas.microsoft.com/office/powerpoint/2010/main" val="325116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E421B51-5B4C-5D00-C817-4075F507569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01CD543-6CE8-BF08-3B6F-B5527263D88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3E81D3D-4605-3FED-BC81-796ECCE6037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E3F8DFC9-3D8A-E0AA-9417-C6163E6FAA3C}"/>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7E3EA05-FF3E-DBC6-B6C7-B2B435333E2C}"/>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8F4CF8F-61F8-A32A-E0CB-490CB1C08C2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2D1EBDE-E1F9-EFE4-88F6-0363EA537F2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233AADA-1BD5-7F62-2850-DD9332E9892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004E8E44-4B30-0170-91BF-41ADC101863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a:extLst>
              <a:ext uri="{FF2B5EF4-FFF2-40B4-BE49-F238E27FC236}">
                <a16:creationId xmlns:a16="http://schemas.microsoft.com/office/drawing/2014/main" id="{5E5E687E-2656-0E88-BBDC-F47C64CF29EE}"/>
              </a:ext>
            </a:extLst>
          </p:cNvPr>
          <p:cNvPicPr>
            <a:picLocks noChangeAspect="1"/>
          </p:cNvPicPr>
          <p:nvPr/>
        </p:nvPicPr>
        <p:blipFill>
          <a:blip r:embed="rId3"/>
          <a:stretch>
            <a:fillRect/>
          </a:stretch>
        </p:blipFill>
        <p:spPr>
          <a:xfrm>
            <a:off x="1855360" y="1132190"/>
            <a:ext cx="7779803" cy="4883068"/>
          </a:xfrm>
          <a:prstGeom prst="rect">
            <a:avLst/>
          </a:prstGeom>
        </p:spPr>
      </p:pic>
    </p:spTree>
    <p:extLst>
      <p:ext uri="{BB962C8B-B14F-4D97-AF65-F5344CB8AC3E}">
        <p14:creationId xmlns:p14="http://schemas.microsoft.com/office/powerpoint/2010/main" val="163888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8BC095-D8A2-ACE6-9493-021FB37EF5C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25689C4-5569-AE89-B51D-C1AE89B74FB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BD0AA91-FE1C-B53A-AEFF-27B4D2B2A45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A5DC3178-7BA7-F1DD-C709-31567F15E30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B76A28E-39E5-293D-2F1F-3E4BBB16CCF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C6EC37F-BB89-82C5-2FDD-22068D5D3EF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EBAFCD0-3914-3518-EB8E-3FBDFEDD96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FE3E749-5659-D4C5-A380-6054CF97BED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49E30CD-98F0-70D9-1FE7-429B9F903A0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a:extLst>
              <a:ext uri="{FF2B5EF4-FFF2-40B4-BE49-F238E27FC236}">
                <a16:creationId xmlns:a16="http://schemas.microsoft.com/office/drawing/2014/main" id="{2229DE01-0912-B92D-643E-DF9C569DDEC7}"/>
              </a:ext>
            </a:extLst>
          </p:cNvPr>
          <p:cNvPicPr>
            <a:picLocks noChangeAspect="1"/>
          </p:cNvPicPr>
          <p:nvPr/>
        </p:nvPicPr>
        <p:blipFill>
          <a:blip r:embed="rId3"/>
          <a:stretch>
            <a:fillRect/>
          </a:stretch>
        </p:blipFill>
        <p:spPr>
          <a:xfrm>
            <a:off x="2679311" y="939536"/>
            <a:ext cx="6394839" cy="5412040"/>
          </a:xfrm>
          <a:prstGeom prst="rect">
            <a:avLst/>
          </a:prstGeom>
        </p:spPr>
      </p:pic>
    </p:spTree>
    <p:extLst>
      <p:ext uri="{BB962C8B-B14F-4D97-AF65-F5344CB8AC3E}">
        <p14:creationId xmlns:p14="http://schemas.microsoft.com/office/powerpoint/2010/main" val="415744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8BC095-D8A2-ACE6-9493-021FB37EF5C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25689C4-5569-AE89-B51D-C1AE89B74FB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BD0AA91-FE1C-B53A-AEFF-27B4D2B2A45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A5DC3178-7BA7-F1DD-C709-31567F15E30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B76A28E-39E5-293D-2F1F-3E4BBB16CCF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Thảo luận</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C6EC37F-BB89-82C5-2FDD-22068D5D3EF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EBAFCD0-3914-3518-EB8E-3FBDFEDD96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FE3E749-5659-D4C5-A380-6054CF97BED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49E30CD-98F0-70D9-1FE7-429B9F903A0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58FF2C53-4508-FE1D-92E2-F7ECFD5FEA95}"/>
              </a:ext>
            </a:extLst>
          </p:cNvPr>
          <p:cNvSpPr txBox="1"/>
          <p:nvPr/>
        </p:nvSpPr>
        <p:spPr>
          <a:xfrm>
            <a:off x="502810" y="995760"/>
            <a:ext cx="11276390" cy="954107"/>
          </a:xfrm>
          <a:prstGeom prst="rect">
            <a:avLst/>
          </a:prstGeom>
          <a:noFill/>
        </p:spPr>
        <p:txBody>
          <a:bodyPr wrap="square" rtlCol="0">
            <a:spAutoFit/>
          </a:bodyPr>
          <a:lstStyle/>
          <a:p>
            <a:pPr marL="342900" indent="-342900" algn="just">
              <a:buFont typeface="Wingdings" panose="05000000000000000000" pitchFamily="2" charset="2"/>
              <a:buChar char="v"/>
            </a:pPr>
            <a:r>
              <a:rPr lang="en-US" sz="2800">
                <a:latin typeface="Times New Roman" panose="02020603050405020304" pitchFamily="18" charset="0"/>
                <a:cs typeface="Times New Roman" panose="02020603050405020304" pitchFamily="18" charset="0"/>
              </a:rPr>
              <a:t>Hãy trình bày các điểm yếu (Limitations) của K-Means và tìm hiểu các giải pháp khắc phục</a:t>
            </a:r>
            <a:endParaRPr 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0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2EFDD1D-01F8-5BDB-880C-A5C9968D792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4EDE313-3B94-C0A9-62CE-9533BC6A92B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A73A02E-EC48-0FFD-7439-A9E56ABE545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84DBCFD3-D6E7-3A70-3720-50F1F102CE6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DD63694-091D-F595-9687-2BBFEE54AE1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403178D-BBA6-EB67-6662-C348D7D9BE8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67CF922-258F-0EE9-EEAE-D8DC3D8DB95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1E24C26-AC40-7EF8-25A0-75D0E18AE9F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85FCB35-D261-0BC8-60FD-B371C36EDD1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19315849-648E-F9C0-71C7-2E9C4616F597}"/>
              </a:ext>
            </a:extLst>
          </p:cNvPr>
          <p:cNvSpPr txBox="1"/>
          <p:nvPr/>
        </p:nvSpPr>
        <p:spPr>
          <a:xfrm>
            <a:off x="584385" y="911339"/>
            <a:ext cx="3518704" cy="1569660"/>
          </a:xfrm>
          <a:prstGeom prst="rect">
            <a:avLst/>
          </a:prstGeom>
          <a:noFill/>
        </p:spPr>
        <p:txBody>
          <a:bodyPr wrap="square" rtlCol="0">
            <a:spAutoFit/>
          </a:bodyPr>
          <a:lstStyle/>
          <a:p>
            <a:pPr algn="ctr"/>
            <a:r>
              <a:rPr lang="en-US" sz="2400" b="1" u="sng">
                <a:latin typeface="Times New Roman" panose="02020603050405020304" pitchFamily="18" charset="0"/>
                <a:cs typeface="Times New Roman" panose="02020603050405020304" pitchFamily="18" charset="0"/>
              </a:rPr>
              <a:t>Case Study:</a:t>
            </a:r>
          </a:p>
          <a:p>
            <a:pPr algn="just"/>
            <a:r>
              <a:rPr lang="en-US" sz="2400">
                <a:latin typeface="Times New Roman" panose="02020603050405020304" pitchFamily="18" charset="0"/>
                <a:cs typeface="Times New Roman" panose="02020603050405020304" pitchFamily="18" charset="0"/>
              </a:rPr>
              <a:t>Cho 1 phần cơ sở dữ liệu trong </a:t>
            </a:r>
            <a:r>
              <a:rPr lang="en-US" sz="2400" b="1">
                <a:latin typeface="Times New Roman" panose="02020603050405020304" pitchFamily="18" charset="0"/>
                <a:cs typeface="Times New Roman" panose="02020603050405020304" pitchFamily="18" charset="0"/>
              </a:rPr>
              <a:t>SalesDatabase</a:t>
            </a:r>
            <a:r>
              <a:rPr lang="en-US" sz="2400">
                <a:latin typeface="Times New Roman" panose="02020603050405020304" pitchFamily="18" charset="0"/>
                <a:cs typeface="Times New Roman" panose="02020603050405020304" pitchFamily="18" charset="0"/>
              </a:rPr>
              <a:t> có cấu trúc sau:</a:t>
            </a:r>
          </a:p>
        </p:txBody>
      </p:sp>
      <p:grpSp>
        <p:nvGrpSpPr>
          <p:cNvPr id="15" name="Group 14">
            <a:extLst>
              <a:ext uri="{FF2B5EF4-FFF2-40B4-BE49-F238E27FC236}">
                <a16:creationId xmlns:a16="http://schemas.microsoft.com/office/drawing/2014/main" id="{92346008-E111-9EE4-8A1C-6114094FC8E1}"/>
              </a:ext>
            </a:extLst>
          </p:cNvPr>
          <p:cNvGrpSpPr/>
          <p:nvPr/>
        </p:nvGrpSpPr>
        <p:grpSpPr>
          <a:xfrm>
            <a:off x="1652858" y="837505"/>
            <a:ext cx="9568768" cy="5905125"/>
            <a:chOff x="1652858" y="837505"/>
            <a:chExt cx="9568768" cy="5905125"/>
          </a:xfrm>
        </p:grpSpPr>
        <p:grpSp>
          <p:nvGrpSpPr>
            <p:cNvPr id="9" name="Group 8">
              <a:extLst>
                <a:ext uri="{FF2B5EF4-FFF2-40B4-BE49-F238E27FC236}">
                  <a16:creationId xmlns:a16="http://schemas.microsoft.com/office/drawing/2014/main" id="{B3D4D0CF-F78E-C3EA-52E2-9311011E79FE}"/>
                </a:ext>
              </a:extLst>
            </p:cNvPr>
            <p:cNvGrpSpPr/>
            <p:nvPr/>
          </p:nvGrpSpPr>
          <p:grpSpPr>
            <a:xfrm>
              <a:off x="4595253" y="837505"/>
              <a:ext cx="6626373" cy="5905125"/>
              <a:chOff x="4595253" y="837505"/>
              <a:chExt cx="6626373" cy="5905125"/>
            </a:xfrm>
          </p:grpSpPr>
          <p:pic>
            <p:nvPicPr>
              <p:cNvPr id="12" name="Picture 11">
                <a:extLst>
                  <a:ext uri="{FF2B5EF4-FFF2-40B4-BE49-F238E27FC236}">
                    <a16:creationId xmlns:a16="http://schemas.microsoft.com/office/drawing/2014/main" id="{A0A2718D-0E0F-C977-E0F5-D69898FE9BC2}"/>
                  </a:ext>
                </a:extLst>
              </p:cNvPr>
              <p:cNvPicPr>
                <a:picLocks noChangeAspect="1"/>
              </p:cNvPicPr>
              <p:nvPr/>
            </p:nvPicPr>
            <p:blipFill>
              <a:blip r:embed="rId3"/>
              <a:stretch>
                <a:fillRect/>
              </a:stretch>
            </p:blipFill>
            <p:spPr>
              <a:xfrm>
                <a:off x="4595253" y="837505"/>
                <a:ext cx="6626373" cy="2867097"/>
              </a:xfrm>
              <a:prstGeom prst="rect">
                <a:avLst/>
              </a:prstGeom>
            </p:spPr>
          </p:pic>
          <p:pic>
            <p:nvPicPr>
              <p:cNvPr id="14" name="Picture 13">
                <a:extLst>
                  <a:ext uri="{FF2B5EF4-FFF2-40B4-BE49-F238E27FC236}">
                    <a16:creationId xmlns:a16="http://schemas.microsoft.com/office/drawing/2014/main" id="{6A69CA4F-46CD-516F-9C21-C2FAEFAD9CF4}"/>
                  </a:ext>
                </a:extLst>
              </p:cNvPr>
              <p:cNvPicPr>
                <a:picLocks noChangeAspect="1"/>
              </p:cNvPicPr>
              <p:nvPr/>
            </p:nvPicPr>
            <p:blipFill>
              <a:blip r:embed="rId4"/>
              <a:stretch>
                <a:fillRect/>
              </a:stretch>
            </p:blipFill>
            <p:spPr>
              <a:xfrm>
                <a:off x="4595253" y="3870318"/>
                <a:ext cx="6585862" cy="2872312"/>
              </a:xfrm>
              <a:prstGeom prst="rect">
                <a:avLst/>
              </a:prstGeom>
            </p:spPr>
          </p:pic>
        </p:grpSp>
        <p:pic>
          <p:nvPicPr>
            <p:cNvPr id="13" name="Picture 12">
              <a:extLst>
                <a:ext uri="{FF2B5EF4-FFF2-40B4-BE49-F238E27FC236}">
                  <a16:creationId xmlns:a16="http://schemas.microsoft.com/office/drawing/2014/main" id="{B8A6B66C-5531-56FA-3F35-29C943AAB5A8}"/>
                </a:ext>
              </a:extLst>
            </p:cNvPr>
            <p:cNvPicPr>
              <a:picLocks noChangeAspect="1"/>
            </p:cNvPicPr>
            <p:nvPr/>
          </p:nvPicPr>
          <p:blipFill>
            <a:blip r:embed="rId5"/>
            <a:stretch>
              <a:fillRect/>
            </a:stretch>
          </p:blipFill>
          <p:spPr>
            <a:xfrm>
              <a:off x="1652858" y="2480999"/>
              <a:ext cx="2552921" cy="3604572"/>
            </a:xfrm>
            <a:prstGeom prst="rect">
              <a:avLst/>
            </a:prstGeom>
          </p:spPr>
        </p:pic>
      </p:grpSp>
    </p:spTree>
    <p:extLst>
      <p:ext uri="{BB962C8B-B14F-4D97-AF65-F5344CB8AC3E}">
        <p14:creationId xmlns:p14="http://schemas.microsoft.com/office/powerpoint/2010/main" val="427938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5382DCDE-7A3F-4728-50F3-4A0DEADD3E4B}"/>
              </a:ext>
            </a:extLst>
          </p:cNvPr>
          <p:cNvSpPr txBox="1"/>
          <p:nvPr/>
        </p:nvSpPr>
        <p:spPr>
          <a:xfrm>
            <a:off x="555585" y="1022013"/>
            <a:ext cx="11337402"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Tải </a:t>
            </a:r>
            <a:r>
              <a:rPr lang="en-US" sz="2400" b="1">
                <a:latin typeface="Times New Roman" panose="02020603050405020304" pitchFamily="18" charset="0"/>
                <a:cs typeface="Times New Roman" panose="02020603050405020304" pitchFamily="18" charset="0"/>
              </a:rPr>
              <a:t>SalesDatabase</a:t>
            </a:r>
            <a:r>
              <a:rPr lang="en-US" sz="2400">
                <a:latin typeface="Times New Roman" panose="02020603050405020304" pitchFamily="18" charset="0"/>
                <a:cs typeface="Times New Roman" panose="02020603050405020304" pitchFamily="18" charset="0"/>
              </a:rPr>
              <a:t> trong link:</a:t>
            </a:r>
          </a:p>
          <a:p>
            <a:pPr algn="just"/>
            <a:r>
              <a:rPr lang="en-US" sz="2400">
                <a:latin typeface="Times New Roman" panose="02020603050405020304" pitchFamily="18" charset="0"/>
                <a:cs typeface="Times New Roman" panose="02020603050405020304" pitchFamily="18" charset="0"/>
                <a:hlinkClick r:id="rId3"/>
              </a:rPr>
              <a:t>https://tranduythanh.com/datasets/salesdatabase.rar</a:t>
            </a:r>
            <a:r>
              <a:rPr lang="en-US" sz="2400">
                <a:latin typeface="Times New Roman" panose="02020603050405020304" pitchFamily="18" charset="0"/>
                <a:cs typeface="Times New Roman" panose="02020603050405020304" pitchFamily="18" charset="0"/>
              </a:rPr>
              <a:t> </a:t>
            </a:r>
          </a:p>
          <a:p>
            <a:pPr algn="just"/>
            <a:r>
              <a:rPr lang="en-US" sz="2400">
                <a:latin typeface="Times New Roman" panose="02020603050405020304" pitchFamily="18" charset="0"/>
                <a:cs typeface="Times New Roman" panose="02020603050405020304" pitchFamily="18" charset="0"/>
              </a:rPr>
              <a:t>Giải nén ra ta có thư mục </a:t>
            </a:r>
            <a:r>
              <a:rPr lang="en-US" sz="2400" b="1">
                <a:latin typeface="Times New Roman" panose="02020603050405020304" pitchFamily="18" charset="0"/>
                <a:cs typeface="Times New Roman" panose="02020603050405020304" pitchFamily="18" charset="0"/>
              </a:rPr>
              <a:t>salesdatabase</a:t>
            </a:r>
            <a:r>
              <a:rPr lang="en-US" sz="2400" b="1">
                <a:latin typeface="Times New Roman" panose="02020603050405020304" pitchFamily="18" charset="0"/>
                <a:cs typeface="Times New Roman" panose="02020603050405020304" pitchFamily="18" charset="0"/>
                <a:sym typeface="Wingdings" panose="05000000000000000000" pitchFamily="2" charset="2"/>
              </a:rPr>
              <a:t>sau đó import</a:t>
            </a:r>
            <a:endParaRPr lang="en-US" sz="2400"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EBB6BD4-3EE7-202C-90EB-886EBE035A42}"/>
              </a:ext>
            </a:extLst>
          </p:cNvPr>
          <p:cNvPicPr>
            <a:picLocks noChangeAspect="1"/>
          </p:cNvPicPr>
          <p:nvPr/>
        </p:nvPicPr>
        <p:blipFill>
          <a:blip r:embed="rId4"/>
          <a:stretch>
            <a:fillRect/>
          </a:stretch>
        </p:blipFill>
        <p:spPr>
          <a:xfrm>
            <a:off x="3925018" y="2637679"/>
            <a:ext cx="4372720" cy="2046566"/>
          </a:xfrm>
          <a:prstGeom prst="rect">
            <a:avLst/>
          </a:prstGeom>
        </p:spPr>
      </p:pic>
    </p:spTree>
    <p:extLst>
      <p:ext uri="{BB962C8B-B14F-4D97-AF65-F5344CB8AC3E}">
        <p14:creationId xmlns:p14="http://schemas.microsoft.com/office/powerpoint/2010/main" val="3174178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5651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.4. Nhóm giải thuật Clustering và ứng dụng</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.5. Nhóm giải thuật Completion và ứng dụng</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.6. Nhóm giải thuật khác</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.7. Các độ đo đánh giá chất lượng mô hình máy học </a:t>
            </a:r>
            <a:endParaRPr lang="vi-VN" sz="2800" dirty="0">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574579" y="1051739"/>
            <a:ext cx="3101609" cy="4922947"/>
          </a:xfrm>
          <a:prstGeom prst="rect">
            <a:avLst/>
          </a:prstGeom>
        </p:spPr>
      </p:pic>
      <p:pic>
        <p:nvPicPr>
          <p:cNvPr id="9" name="Picture 8"/>
          <p:cNvPicPr>
            <a:picLocks noChangeAspect="1"/>
          </p:cNvPicPr>
          <p:nvPr/>
        </p:nvPicPr>
        <p:blipFill>
          <a:blip r:embed="rId4"/>
          <a:stretch>
            <a:fillRect/>
          </a:stretch>
        </p:blipFill>
        <p:spPr>
          <a:xfrm>
            <a:off x="7662984" y="499797"/>
            <a:ext cx="2502668" cy="6026832"/>
          </a:xfrm>
          <a:prstGeom prst="rect">
            <a:avLst/>
          </a:prstGeom>
        </p:spPr>
      </p:pic>
      <p:cxnSp>
        <p:nvCxnSpPr>
          <p:cNvPr id="11" name="Straight Arrow Connector 10"/>
          <p:cNvCxnSpPr/>
          <p:nvPr/>
        </p:nvCxnSpPr>
        <p:spPr>
          <a:xfrm>
            <a:off x="5546184" y="3295413"/>
            <a:ext cx="211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169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56E0C66-8BCD-133E-A67B-24F6D38A5A7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1B0EB5F-FDAD-0AAF-F77E-A6F8E4EBC6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47FCFBA-31A9-3483-5739-F6F3858BEF6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F3867A83-034A-BD47-F161-5616A25F09A8}"/>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05FEE318-D36C-30E5-AFBB-7A542C2E3945}"/>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552E9704-E76D-2C11-C3B2-FFAB7736A49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42D1A64-CE9A-D1BE-533B-37DB1D45844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6EC183E-A252-E98D-4C2F-E0D553CC79C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81C04D9-6257-4C8B-036C-DE1DEB57698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70311417-49EE-70D5-E9D2-D870C8E25025}"/>
              </a:ext>
            </a:extLst>
          </p:cNvPr>
          <p:cNvSpPr txBox="1"/>
          <p:nvPr/>
        </p:nvSpPr>
        <p:spPr>
          <a:xfrm>
            <a:off x="502810" y="873881"/>
            <a:ext cx="11180584"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Hãy gom cụm khách hàng bằng K-Means theo nhiều chiều khác nhau, và cho nhận xét. Yêu cầu các thuộc tính liên quan tới Customer dùng để gom cụm sẽ được trích suất từ 2 bảng dữ liệu “</a:t>
            </a:r>
            <a:r>
              <a:rPr lang="en-US" sz="2400" b="1">
                <a:latin typeface="Times New Roman" panose="02020603050405020304" pitchFamily="18" charset="0"/>
                <a:cs typeface="Times New Roman" panose="02020603050405020304" pitchFamily="18" charset="0"/>
              </a:rPr>
              <a:t>customer</a:t>
            </a:r>
            <a:r>
              <a:rPr lang="en-US" sz="2400">
                <a:latin typeface="Times New Roman" panose="02020603050405020304" pitchFamily="18" charset="0"/>
                <a:cs typeface="Times New Roman" panose="02020603050405020304" pitchFamily="18" charset="0"/>
              </a:rPr>
              <a:t>” và “</a:t>
            </a:r>
            <a:r>
              <a:rPr lang="en-US" sz="2400" b="1">
                <a:latin typeface="Times New Roman" panose="02020603050405020304" pitchFamily="18" charset="0"/>
                <a:cs typeface="Times New Roman" panose="02020603050405020304" pitchFamily="18" charset="0"/>
              </a:rPr>
              <a:t>customer_spend_score</a:t>
            </a:r>
            <a:r>
              <a:rPr lang="en-US" sz="2400">
                <a:latin typeface="Times New Roman" panose="02020603050405020304" pitchFamily="18" charset="0"/>
                <a:cs typeface="Times New Roman" panose="02020603050405020304" pitchFamily="18" charset="0"/>
              </a:rPr>
              <a:t>” theo SQL script như sau:</a:t>
            </a:r>
          </a:p>
        </p:txBody>
      </p:sp>
      <p:pic>
        <p:nvPicPr>
          <p:cNvPr id="12" name="Picture 11">
            <a:extLst>
              <a:ext uri="{FF2B5EF4-FFF2-40B4-BE49-F238E27FC236}">
                <a16:creationId xmlns:a16="http://schemas.microsoft.com/office/drawing/2014/main" id="{D22CE5D8-B21F-76A5-1678-AE81F0B82583}"/>
              </a:ext>
            </a:extLst>
          </p:cNvPr>
          <p:cNvPicPr>
            <a:picLocks noChangeAspect="1"/>
          </p:cNvPicPr>
          <p:nvPr/>
        </p:nvPicPr>
        <p:blipFill>
          <a:blip r:embed="rId3"/>
          <a:stretch>
            <a:fillRect/>
          </a:stretch>
        </p:blipFill>
        <p:spPr>
          <a:xfrm>
            <a:off x="4795934" y="3557699"/>
            <a:ext cx="4313342" cy="3038357"/>
          </a:xfrm>
          <a:prstGeom prst="rect">
            <a:avLst/>
          </a:prstGeom>
        </p:spPr>
      </p:pic>
      <p:pic>
        <p:nvPicPr>
          <p:cNvPr id="14" name="Picture 13">
            <a:extLst>
              <a:ext uri="{FF2B5EF4-FFF2-40B4-BE49-F238E27FC236}">
                <a16:creationId xmlns:a16="http://schemas.microsoft.com/office/drawing/2014/main" id="{F5B527B9-B252-6160-8DB5-DD49CE17A93F}"/>
              </a:ext>
            </a:extLst>
          </p:cNvPr>
          <p:cNvPicPr>
            <a:picLocks noChangeAspect="1"/>
          </p:cNvPicPr>
          <p:nvPr/>
        </p:nvPicPr>
        <p:blipFill>
          <a:blip r:embed="rId4"/>
          <a:stretch>
            <a:fillRect/>
          </a:stretch>
        </p:blipFill>
        <p:spPr>
          <a:xfrm>
            <a:off x="2330343" y="2126068"/>
            <a:ext cx="7993299" cy="1372086"/>
          </a:xfrm>
          <a:prstGeom prst="rect">
            <a:avLst/>
          </a:prstGeom>
        </p:spPr>
      </p:pic>
    </p:spTree>
    <p:extLst>
      <p:ext uri="{BB962C8B-B14F-4D97-AF65-F5344CB8AC3E}">
        <p14:creationId xmlns:p14="http://schemas.microsoft.com/office/powerpoint/2010/main" val="428634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3457DC4-48BF-D46D-C602-C520B930AE5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916A465-D83C-B63C-585F-CDBB0CE478F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FD0552D-AE5B-13D6-B832-7CBBADEC0E5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A53627D-ED99-AD48-9666-CC964D9409C8}"/>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A8C84FC-A45F-BB0B-CBFC-FDA80501766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883522B-0992-08AC-EB67-FF432197231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6FAB36D-E1D8-DD46-A351-57EDC93CEB1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ED6C527A-7478-AEE3-8A89-ACF6F6ED8A9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E646791-65F7-6B42-A8F7-430392D69B6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1011882"/>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Tạo file CustomerCluster1.py và khai báo các thư viện như dưới đây:</a:t>
            </a:r>
          </a:p>
        </p:txBody>
      </p:sp>
      <p:pic>
        <p:nvPicPr>
          <p:cNvPr id="9" name="Picture 8"/>
          <p:cNvPicPr>
            <a:picLocks noChangeAspect="1"/>
          </p:cNvPicPr>
          <p:nvPr/>
        </p:nvPicPr>
        <p:blipFill>
          <a:blip r:embed="rId3"/>
          <a:stretch>
            <a:fillRect/>
          </a:stretch>
        </p:blipFill>
        <p:spPr>
          <a:xfrm>
            <a:off x="1913465" y="1754946"/>
            <a:ext cx="7757832" cy="2933954"/>
          </a:xfrm>
          <a:prstGeom prst="rect">
            <a:avLst/>
          </a:prstGeom>
        </p:spPr>
      </p:pic>
    </p:spTree>
    <p:extLst>
      <p:ext uri="{BB962C8B-B14F-4D97-AF65-F5344CB8AC3E}">
        <p14:creationId xmlns:p14="http://schemas.microsoft.com/office/powerpoint/2010/main" val="1048396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A3A947D-F7CB-04E0-6095-62DCB1D11C6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E4C411D-B40E-5108-D843-9AF6DE6D0E5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3FCFA36-D3AB-A445-8E04-8D59593AE2D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BECF7880-A34B-87E0-A142-A96F5E3F0BE0}"/>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676E1B8-7236-6346-415A-9464F2978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5A566AD5-568A-1ADB-64CD-877AEB1E5E0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B39BDA-A919-A7CD-EAD9-04CAC35A7AA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3054CDDE-8C21-B3E3-0115-D1620E8E72E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2B7C300-0FD0-2C7A-8328-4C92C6F2A20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00547" y="1391601"/>
            <a:ext cx="7074654" cy="483324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480910" y="793706"/>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2 function để kết nối cơ sở dữ liệu và đóng kết nối cơ sở dữ liệu:</a:t>
            </a:r>
          </a:p>
        </p:txBody>
      </p:sp>
    </p:spTree>
    <p:extLst>
      <p:ext uri="{BB962C8B-B14F-4D97-AF65-F5344CB8AC3E}">
        <p14:creationId xmlns:p14="http://schemas.microsoft.com/office/powerpoint/2010/main" val="409827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0DEEE4C-C5C1-C0C5-A4CA-C173F0776BE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1E5EC72-6A66-1661-0CDE-2849FCE7BA5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8B77AD1-A2F3-146B-8B73-A5F75D76BCF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5D092182-A2FC-152F-795A-D4DEFB399F0C}"/>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2984E5F-0B89-4A17-C8D7-3201126E67B0}"/>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C4C30A0A-5006-4588-E963-12F247DFCE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B0C8BB7-CFE9-A52E-E3A9-88051A33687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7E84494-E72E-DF04-2A58-61AC8919BD3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80D5500-C225-AF6A-B604-06D965FB283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788387" y="2083459"/>
            <a:ext cx="9304826" cy="2316681"/>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510" y="1103290"/>
            <a:ext cx="11180584"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function queryDataset có 2 đối số, connection và chuỗi truy vấn. Chương trình sẽ trả về DataFrame</a:t>
            </a:r>
          </a:p>
        </p:txBody>
      </p:sp>
    </p:spTree>
    <p:extLst>
      <p:ext uri="{BB962C8B-B14F-4D97-AF65-F5344CB8AC3E}">
        <p14:creationId xmlns:p14="http://schemas.microsoft.com/office/powerpoint/2010/main" val="322907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FB28D82-93DF-5E3D-40EC-32E4801F766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939DB9D-55FF-9787-DAB1-2E7598A670A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00CFB5E-CC64-5E46-F88E-B15CDC6D3AC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198862D1-508A-61FD-9F0A-360B0ED9549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879C1C7-2B15-2E2E-4675-BA03248ADA5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78C6F970-BF89-328A-FC23-0E3B9A16D58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F6E70FF-7B9B-3515-2BA6-B38048FC749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5322491-A657-D994-5A63-137566AE4EE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186AF3E-9FEF-66FC-F5EB-884E67A7351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43332" y="2143555"/>
            <a:ext cx="9792549" cy="2095682"/>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Thử nghiệm kết nối tới server và cơ sở dữ liệu tương ứng bằng hàm </a:t>
            </a:r>
            <a:r>
              <a:rPr lang="en-US" sz="2400" b="1">
                <a:latin typeface="Times New Roman" panose="02020603050405020304" pitchFamily="18" charset="0"/>
                <a:cs typeface="Times New Roman" panose="02020603050405020304" pitchFamily="18" charset="0"/>
              </a:rPr>
              <a:t>getConnect</a:t>
            </a:r>
          </a:p>
          <a:p>
            <a:pPr algn="just"/>
            <a:r>
              <a:rPr lang="en-US" sz="2400">
                <a:latin typeface="Times New Roman" panose="02020603050405020304" pitchFamily="18" charset="0"/>
                <a:cs typeface="Times New Roman" panose="02020603050405020304" pitchFamily="18" charset="0"/>
              </a:rPr>
              <a:t>Sau đó viết câu lệnh truy vấn trả về danh sách Customer</a:t>
            </a:r>
          </a:p>
          <a:p>
            <a:pPr algn="just"/>
            <a:r>
              <a:rPr lang="en-US" sz="2400">
                <a:latin typeface="Times New Roman" panose="02020603050405020304" pitchFamily="18" charset="0"/>
                <a:cs typeface="Times New Roman" panose="02020603050405020304" pitchFamily="18" charset="0"/>
              </a:rPr>
              <a:t>Rồi gọi hàm </a:t>
            </a:r>
            <a:r>
              <a:rPr lang="en-US" sz="2400" b="1">
                <a:latin typeface="Times New Roman" panose="02020603050405020304" pitchFamily="18" charset="0"/>
                <a:cs typeface="Times New Roman" panose="02020603050405020304" pitchFamily="18" charset="0"/>
              </a:rPr>
              <a:t>queryDataset</a:t>
            </a:r>
          </a:p>
        </p:txBody>
      </p:sp>
      <p:pic>
        <p:nvPicPr>
          <p:cNvPr id="9" name="Picture 8"/>
          <p:cNvPicPr>
            <a:picLocks noChangeAspect="1"/>
          </p:cNvPicPr>
          <p:nvPr/>
        </p:nvPicPr>
        <p:blipFill>
          <a:blip r:embed="rId4"/>
          <a:stretch>
            <a:fillRect/>
          </a:stretch>
        </p:blipFill>
        <p:spPr>
          <a:xfrm>
            <a:off x="4972162" y="2945334"/>
            <a:ext cx="6711232" cy="3361865"/>
          </a:xfrm>
          <a:prstGeom prst="rect">
            <a:avLst/>
          </a:prstGeom>
        </p:spPr>
      </p:pic>
    </p:spTree>
    <p:extLst>
      <p:ext uri="{BB962C8B-B14F-4D97-AF65-F5344CB8AC3E}">
        <p14:creationId xmlns:p14="http://schemas.microsoft.com/office/powerpoint/2010/main" val="1875382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FCC3228-9E7B-6A1D-6907-78DF9105BC6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340E3C9-5720-0CA8-10AC-778DF0CE09C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37A4BDE-C068-BD9F-2A7F-3E4EEFD537D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1B477831-0DA2-FF01-F718-B92E972BAA05}"/>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D7FAB26-8FDB-0AC2-E3EE-6B355E88552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AF2B6AC-8922-FC8F-E42B-FC1AA917D9A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14CE187-EB16-CFDB-28F3-0E9141349BB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5133AE0-F1A3-9398-3549-EF56ABFB039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0844C9B-1035-0899-7D6F-6E5641570BD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13004" y="1862333"/>
            <a:ext cx="9586791" cy="4153260"/>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Tiếp tục viết câu truy vấn sql2 để trích lọc các dữ liệu phục vụ cho Customer Clustering. Mã lệnh dưới đây truy vấn 4 cột CustomerId, Age, Annual Income và Spending Score</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802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55305" y="1525195"/>
            <a:ext cx="6561389" cy="4259949"/>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429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print(df2.head())</a:t>
            </a:r>
            <a:endParaRPr lang="en-US" sz="2400" b="1">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633504" y="1525808"/>
            <a:ext cx="7742591" cy="2370025"/>
          </a:xfrm>
          <a:prstGeom prst="rect">
            <a:avLst/>
          </a:prstGeom>
        </p:spPr>
      </p:pic>
    </p:spTree>
    <p:extLst>
      <p:ext uri="{BB962C8B-B14F-4D97-AF65-F5344CB8AC3E}">
        <p14:creationId xmlns:p14="http://schemas.microsoft.com/office/powerpoint/2010/main" val="1021260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print(df2.describe())</a:t>
            </a:r>
            <a:endParaRPr lang="en-US" sz="2400" b="1">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641966" y="1678278"/>
            <a:ext cx="7696867" cy="3040643"/>
          </a:xfrm>
          <a:prstGeom prst="rect">
            <a:avLst/>
          </a:prstGeom>
        </p:spPr>
      </p:pic>
    </p:spTree>
    <p:extLst>
      <p:ext uri="{BB962C8B-B14F-4D97-AF65-F5344CB8AC3E}">
        <p14:creationId xmlns:p14="http://schemas.microsoft.com/office/powerpoint/2010/main" val="1686920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213200" cy="508000"/>
            <a:chOff x="789624" y="1191463"/>
            <a:chExt cx="7213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012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.4. Clustering và ứng dụng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D512A8B4-46AA-58A1-C9FA-EB0E42B8B4E4}"/>
              </a:ext>
            </a:extLst>
          </p:cNvPr>
          <p:cNvSpPr txBox="1">
            <a:spLocks/>
          </p:cNvSpPr>
          <p:nvPr/>
        </p:nvSpPr>
        <p:spPr>
          <a:xfrm>
            <a:off x="480910" y="85651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k-Means Clustering</a:t>
            </a:r>
          </a:p>
          <a:p>
            <a:pPr marL="457200" indent="-457200" algn="just">
              <a:buFont typeface="Wingdings" panose="05000000000000000000" pitchFamily="2" charset="2"/>
              <a:buChar char="v"/>
            </a:pPr>
            <a:r>
              <a:rPr lang="en-US" sz="2800">
                <a:latin typeface="Cambria" panose="02040503050406030204" pitchFamily="18" charset="0"/>
              </a:rPr>
              <a:t>Agglomerative Clustering</a:t>
            </a:r>
          </a:p>
          <a:p>
            <a:pPr marL="457200" indent="-457200" algn="just">
              <a:buFont typeface="Wingdings" panose="05000000000000000000" pitchFamily="2" charset="2"/>
              <a:buChar char="v"/>
            </a:pPr>
            <a:r>
              <a:rPr lang="vi-VN" sz="2800">
                <a:latin typeface="Cambria" panose="02040503050406030204" pitchFamily="18" charset="0"/>
              </a:rPr>
              <a:t>DBSCAN</a:t>
            </a:r>
            <a:endParaRPr lang="vi-VN" sz="2800" dirty="0">
              <a:latin typeface="Cambria" panose="02040503050406030204" pitchFamily="18" charset="0"/>
            </a:endParaRPr>
          </a:p>
        </p:txBody>
      </p:sp>
    </p:spTree>
    <p:extLst>
      <p:ext uri="{BB962C8B-B14F-4D97-AF65-F5344CB8AC3E}">
        <p14:creationId xmlns:p14="http://schemas.microsoft.com/office/powerpoint/2010/main" val="348424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398E2FC-A8CF-4FFE-9ACA-E640CA38891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A1FE8C3-7463-3B97-48A7-CD0E53ADC34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B286B55-D48C-40CC-DE43-57994AEEF55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F63545F8-9361-C234-34DD-EBD39F35245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52193FA-B14E-C10E-97FD-EFEC6E80CD9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158247D-9C2C-2AAA-A6CB-B3212B6E72C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56F8C27-78EE-DF80-F56D-3F845CED686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39000AE4-A11D-5959-6ED5-E49605DCB8E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6F819B7-7E06-C2EC-8BEB-284ACB0A178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022676" y="1862333"/>
            <a:ext cx="7468247" cy="4092295"/>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502810" y="900640"/>
            <a:ext cx="113411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showHistogram và triệu gọi để thử nghiệm cho df2, histogram tính cho </a:t>
            </a:r>
            <a:r>
              <a:rPr lang="en-US" sz="2400" b="1">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Annual Income</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Spending Score</a:t>
            </a:r>
            <a:r>
              <a:rPr lang="en-US" sz="2400">
                <a:latin typeface="Times New Roman" panose="02020603050405020304" pitchFamily="18" charset="0"/>
                <a:cs typeface="Times New Roman" panose="02020603050405020304" pitchFamily="18" charset="0"/>
              </a:rPr>
              <a:t>, đó là lý do ta gọi df2.columns[1:]</a:t>
            </a:r>
          </a:p>
        </p:txBody>
      </p:sp>
    </p:spTree>
    <p:extLst>
      <p:ext uri="{BB962C8B-B14F-4D97-AF65-F5344CB8AC3E}">
        <p14:creationId xmlns:p14="http://schemas.microsoft.com/office/powerpoint/2010/main" val="182052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B021532-C793-84B2-C614-821B0FEA416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638F026-D9DC-E5AF-D73E-7FACD9BD959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B164BDD-85B3-5A17-0D61-1CFF0F30601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8C4E9588-2F90-AC61-B37B-C0CA10043191}"/>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41697DD4-628E-48DC-ECC6-4564FF214387}"/>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1080B1C-77E6-9C40-AE02-F90D344CE5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BD767AB-17AF-6268-58CF-98B50257FC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CC5A44D-8583-7C53-7BF9-C662A2C81AC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467F614-7E65-D1A7-8AB8-4D785D4EBF3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502810" y="900640"/>
            <a:ext cx="11341190"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histogram:</a:t>
            </a:r>
          </a:p>
        </p:txBody>
      </p:sp>
      <p:pic>
        <p:nvPicPr>
          <p:cNvPr id="8" name="Picture 7"/>
          <p:cNvPicPr>
            <a:picLocks noChangeAspect="1"/>
          </p:cNvPicPr>
          <p:nvPr/>
        </p:nvPicPr>
        <p:blipFill>
          <a:blip r:embed="rId3"/>
          <a:stretch>
            <a:fillRect/>
          </a:stretch>
        </p:blipFill>
        <p:spPr>
          <a:xfrm>
            <a:off x="4202332" y="900640"/>
            <a:ext cx="4650662" cy="5737760"/>
          </a:xfrm>
          <a:prstGeom prst="rect">
            <a:avLst/>
          </a:prstGeom>
        </p:spPr>
      </p:pic>
    </p:spTree>
    <p:extLst>
      <p:ext uri="{BB962C8B-B14F-4D97-AF65-F5344CB8AC3E}">
        <p14:creationId xmlns:p14="http://schemas.microsoft.com/office/powerpoint/2010/main" val="3767560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873881"/>
            <a:ext cx="11226290" cy="1938992"/>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Trong thuật toán k-Means thì chúng ta cần phải xác định trước số cụm. Và ta thường phân vân đâu là số lượng cụm cần phân chia tốt nhất đối với một bộ dữ liệu cụ thể, thì </a:t>
            </a:r>
            <a:r>
              <a:rPr lang="en-US" sz="2400" b="1">
                <a:latin typeface="Times New Roman" panose="02020603050405020304" pitchFamily="18" charset="0"/>
                <a:cs typeface="Times New Roman" panose="02020603050405020304" pitchFamily="18" charset="0"/>
              </a:rPr>
              <a:t>phương pháp Elbow </a:t>
            </a:r>
            <a:r>
              <a:rPr lang="en-US" sz="2400">
                <a:latin typeface="Times New Roman" panose="02020603050405020304" pitchFamily="18" charset="0"/>
                <a:cs typeface="Times New Roman" panose="02020603050405020304" pitchFamily="18" charset="0"/>
              </a:rPr>
              <a:t>là một cách giúp ta lựa chọn được số lượng các cụm phù hợp dựa vào đồ thị trực quan hoá bằng cách nhìn vào sự suy giảm của hàm biến dạng và lựa chọn ra điểm khuỷ tay (</a:t>
            </a:r>
            <a:r>
              <a:rPr lang="en-US" sz="2400" b="1">
                <a:latin typeface="Times New Roman" panose="02020603050405020304" pitchFamily="18" charset="0"/>
                <a:cs typeface="Times New Roman" panose="02020603050405020304" pitchFamily="18" charset="0"/>
              </a:rPr>
              <a:t>elbow point</a:t>
            </a:r>
            <a:r>
              <a:rPr lang="en-US" sz="240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3837450" y="2499049"/>
            <a:ext cx="6710828" cy="4024151"/>
          </a:xfrm>
          <a:prstGeom prst="rect">
            <a:avLst/>
          </a:prstGeom>
        </p:spPr>
      </p:pic>
    </p:spTree>
    <p:extLst>
      <p:ext uri="{BB962C8B-B14F-4D97-AF65-F5344CB8AC3E}">
        <p14:creationId xmlns:p14="http://schemas.microsoft.com/office/powerpoint/2010/main" val="2940014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rotWithShape="1">
          <a:blip r:embed="rId3"/>
          <a:srcRect b="6251"/>
          <a:stretch/>
        </p:blipFill>
        <p:spPr>
          <a:xfrm>
            <a:off x="1129878" y="1220929"/>
            <a:ext cx="9072522" cy="4834271"/>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425376" y="781440"/>
            <a:ext cx="11341190"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Thiết kế hàm elbowMethod, đố số 1 là DataFrame, đối số 2 là các cột tương ứng để Cluster</a:t>
            </a:r>
          </a:p>
        </p:txBody>
      </p:sp>
      <p:sp>
        <p:nvSpPr>
          <p:cNvPr id="12" name="TextBox 11">
            <a:extLst>
              <a:ext uri="{FF2B5EF4-FFF2-40B4-BE49-F238E27FC236}">
                <a16:creationId xmlns:a16="http://schemas.microsoft.com/office/drawing/2014/main" id="{70311417-49EE-70D5-E9D2-D870C8E25025}"/>
              </a:ext>
            </a:extLst>
          </p:cNvPr>
          <p:cNvSpPr txBox="1"/>
          <p:nvPr/>
        </p:nvSpPr>
        <p:spPr>
          <a:xfrm>
            <a:off x="5782176" y="2757407"/>
            <a:ext cx="5984390" cy="1569660"/>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-init: dùng k-means++</a:t>
            </a:r>
          </a:p>
          <a:p>
            <a:pPr algn="just"/>
            <a:r>
              <a:rPr lang="en-US" sz="2400">
                <a:latin typeface="Times New Roman" panose="02020603050405020304" pitchFamily="18" charset="0"/>
                <a:cs typeface="Times New Roman" panose="02020603050405020304" pitchFamily="18" charset="0"/>
              </a:rPr>
              <a:t>-max_iter: 500 lần</a:t>
            </a:r>
          </a:p>
          <a:p>
            <a:pPr algn="just"/>
            <a:r>
              <a:rPr lang="en-US" sz="2400">
                <a:latin typeface="Times New Roman" panose="02020603050405020304" pitchFamily="18" charset="0"/>
                <a:cs typeface="Times New Roman" panose="02020603050405020304" pitchFamily="18" charset="0"/>
              </a:rPr>
              <a:t>-random_state=42 để dùng cùng 1 phân bố dữ liệu chỗ mỗi lần chạy đảm bảo nhất quán</a:t>
            </a:r>
          </a:p>
        </p:txBody>
      </p:sp>
    </p:spTree>
    <p:extLst>
      <p:ext uri="{BB962C8B-B14F-4D97-AF65-F5344CB8AC3E}">
        <p14:creationId xmlns:p14="http://schemas.microsoft.com/office/powerpoint/2010/main" val="802934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12576" y="1011210"/>
            <a:ext cx="7361558" cy="1127858"/>
          </a:xfrm>
          <a:prstGeom prst="rect">
            <a:avLst/>
          </a:prstGeom>
        </p:spPr>
      </p:pic>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353376" y="2547180"/>
            <a:ext cx="4430546"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dùng elbowMethod để gom cụm dữ liệu Customer với 2 thuộc tính </a:t>
            </a:r>
            <a:r>
              <a:rPr lang="en-US" sz="2400">
                <a:solidFill>
                  <a:srgbClr val="FF0000"/>
                </a:solidFill>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và </a:t>
            </a:r>
            <a:r>
              <a:rPr lang="en-US" sz="2400">
                <a:solidFill>
                  <a:srgbClr val="FF0000"/>
                </a:solidFill>
                <a:latin typeface="Times New Roman" panose="02020603050405020304" pitchFamily="18" charset="0"/>
                <a:cs typeface="Times New Roman" panose="02020603050405020304" pitchFamily="18" charset="0"/>
              </a:rPr>
              <a:t>Spending Score</a:t>
            </a:r>
            <a:r>
              <a:rPr lang="en-US" sz="240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4"/>
          <a:stretch>
            <a:fillRect/>
          </a:stretch>
        </p:blipFill>
        <p:spPr>
          <a:xfrm>
            <a:off x="4909111" y="2016359"/>
            <a:ext cx="6795000" cy="4525774"/>
          </a:xfrm>
          <a:prstGeom prst="rect">
            <a:avLst/>
          </a:prstGeom>
        </p:spPr>
      </p:pic>
      <p:sp>
        <p:nvSpPr>
          <p:cNvPr id="10" name="Oval Callout 9"/>
          <p:cNvSpPr/>
          <p:nvPr/>
        </p:nvSpPr>
        <p:spPr>
          <a:xfrm>
            <a:off x="7500211" y="46188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
        <p:nvSpPr>
          <p:cNvPr id="15" name="TextBox 14">
            <a:extLst>
              <a:ext uri="{FF2B5EF4-FFF2-40B4-BE49-F238E27FC236}">
                <a16:creationId xmlns:a16="http://schemas.microsoft.com/office/drawing/2014/main" id="{70311417-49EE-70D5-E9D2-D870C8E25025}"/>
              </a:ext>
            </a:extLst>
          </p:cNvPr>
          <p:cNvSpPr txBox="1"/>
          <p:nvPr/>
        </p:nvSpPr>
        <p:spPr>
          <a:xfrm>
            <a:off x="353376" y="4353565"/>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k=4</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887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runKMeans() với một đối số truyền vào là 1 ma trận </a:t>
            </a:r>
            <a:r>
              <a:rPr lang="en-US" sz="2400">
                <a:solidFill>
                  <a:srgbClr val="FF0000"/>
                </a:solidFill>
                <a:latin typeface="Times New Roman" panose="02020603050405020304" pitchFamily="18" charset="0"/>
                <a:cs typeface="Times New Roman" panose="02020603050405020304" pitchFamily="18" charset="0"/>
              </a:rPr>
              <a:t>X</a:t>
            </a:r>
            <a:r>
              <a:rPr lang="en-US" sz="2400">
                <a:latin typeface="Times New Roman" panose="02020603050405020304" pitchFamily="18" charset="0"/>
                <a:cs typeface="Times New Roman" panose="02020603050405020304" pitchFamily="18" charset="0"/>
              </a:rPr>
              <a:t> bất kỳ và số </a:t>
            </a:r>
            <a:r>
              <a:rPr lang="en-US" sz="2400" b="1">
                <a:solidFill>
                  <a:srgbClr val="FF0000"/>
                </a:solidFill>
                <a:latin typeface="Times New Roman" panose="02020603050405020304" pitchFamily="18" charset="0"/>
                <a:cs typeface="Times New Roman" panose="02020603050405020304" pitchFamily="18" charset="0"/>
              </a:rPr>
              <a:t>cluster</a:t>
            </a:r>
            <a:r>
              <a:rPr lang="en-US" sz="2400">
                <a:latin typeface="Times New Roman" panose="02020603050405020304" pitchFamily="18" charset="0"/>
                <a:cs typeface="Times New Roman" panose="02020603050405020304" pitchFamily="18" charset="0"/>
              </a:rPr>
              <a:t> muốn gom, cluster được lấy theo phương thức </a:t>
            </a:r>
            <a:r>
              <a:rPr lang="en-US" sz="2400">
                <a:solidFill>
                  <a:srgbClr val="FF0000"/>
                </a:solidFill>
                <a:latin typeface="Times New Roman" panose="02020603050405020304" pitchFamily="18" charset="0"/>
                <a:cs typeface="Times New Roman" panose="02020603050405020304" pitchFamily="18" charset="0"/>
              </a:rPr>
              <a:t>elbow</a:t>
            </a:r>
          </a:p>
        </p:txBody>
      </p:sp>
      <p:pic>
        <p:nvPicPr>
          <p:cNvPr id="9" name="Picture 8"/>
          <p:cNvPicPr>
            <a:picLocks noChangeAspect="1"/>
          </p:cNvPicPr>
          <p:nvPr/>
        </p:nvPicPr>
        <p:blipFill>
          <a:blip r:embed="rId3"/>
          <a:stretch>
            <a:fillRect/>
          </a:stretch>
        </p:blipFill>
        <p:spPr>
          <a:xfrm>
            <a:off x="833050" y="1963855"/>
            <a:ext cx="8077900" cy="3505504"/>
          </a:xfrm>
          <a:prstGeom prst="rect">
            <a:avLst/>
          </a:prstGeom>
        </p:spPr>
      </p:pic>
    </p:spTree>
    <p:extLst>
      <p:ext uri="{BB962C8B-B14F-4D97-AF65-F5344CB8AC3E}">
        <p14:creationId xmlns:p14="http://schemas.microsoft.com/office/powerpoint/2010/main" val="31113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Thử nghiệm triệu gọi hàm runKMeans(), với columns[Age, Spending Score], cluster=4</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797909" y="1539129"/>
            <a:ext cx="10394581" cy="3208298"/>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97909" y="4814586"/>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103, 104, 105</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925032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visualizeKMeans nhận vào 6 đối số, hàm này trực quan hóa kết quả gom cụm</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0311417-49EE-70D5-E9D2-D870C8E25025}"/>
              </a:ext>
            </a:extLst>
          </p:cNvPr>
          <p:cNvSpPr txBox="1"/>
          <p:nvPr/>
        </p:nvSpPr>
        <p:spPr>
          <a:xfrm>
            <a:off x="689664" y="1781094"/>
            <a:ext cx="3699868" cy="3046988"/>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X: ma trận đã gom cụm</a:t>
            </a:r>
          </a:p>
          <a:p>
            <a:pPr algn="just"/>
            <a:r>
              <a:rPr lang="en-US" sz="2400">
                <a:latin typeface="Times New Roman" panose="02020603050405020304" pitchFamily="18" charset="0"/>
                <a:cs typeface="Times New Roman" panose="02020603050405020304" pitchFamily="18" charset="0"/>
              </a:rPr>
              <a:t>y_kmeans: nhãn các phần tử được gom cụm</a:t>
            </a:r>
          </a:p>
          <a:p>
            <a:pPr algn="just"/>
            <a:r>
              <a:rPr lang="en-US" sz="2400">
                <a:latin typeface="Times New Roman" panose="02020603050405020304" pitchFamily="18" charset="0"/>
                <a:cs typeface="Times New Roman" panose="02020603050405020304" pitchFamily="18" charset="0"/>
              </a:rPr>
              <a:t>cluster: số cụm</a:t>
            </a:r>
          </a:p>
          <a:p>
            <a:pPr algn="just"/>
            <a:r>
              <a:rPr lang="en-US" sz="2400">
                <a:latin typeface="Times New Roman" panose="02020603050405020304" pitchFamily="18" charset="0"/>
                <a:cs typeface="Times New Roman" panose="02020603050405020304" pitchFamily="18" charset="0"/>
              </a:rPr>
              <a:t>title: tiêu đề</a:t>
            </a:r>
          </a:p>
          <a:p>
            <a:pPr algn="just"/>
            <a:r>
              <a:rPr lang="en-US" sz="2400">
                <a:latin typeface="Times New Roman" panose="02020603050405020304" pitchFamily="18" charset="0"/>
                <a:cs typeface="Times New Roman" panose="02020603050405020304" pitchFamily="18" charset="0"/>
              </a:rPr>
              <a:t>xlabel: nhãn trục x</a:t>
            </a:r>
          </a:p>
          <a:p>
            <a:pPr algn="just"/>
            <a:r>
              <a:rPr lang="en-US" sz="2400">
                <a:latin typeface="Times New Roman" panose="02020603050405020304" pitchFamily="18" charset="0"/>
                <a:cs typeface="Times New Roman" panose="02020603050405020304" pitchFamily="18" charset="0"/>
              </a:rPr>
              <a:t>ylabel: nhãn trục y</a:t>
            </a:r>
          </a:p>
          <a:p>
            <a:pPr algn="just"/>
            <a:r>
              <a:rPr lang="en-US" sz="2400">
                <a:latin typeface="Times New Roman" panose="02020603050405020304" pitchFamily="18" charset="0"/>
                <a:cs typeface="Times New Roman" panose="02020603050405020304" pitchFamily="18" charset="0"/>
              </a:rPr>
              <a:t>colors: mảng màu</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srcRect r="16189"/>
          <a:stretch/>
        </p:blipFill>
        <p:spPr>
          <a:xfrm>
            <a:off x="4522497" y="1413066"/>
            <a:ext cx="7278303" cy="3991727"/>
          </a:xfrm>
          <a:prstGeom prst="rect">
            <a:avLst/>
          </a:prstGeom>
        </p:spPr>
      </p:pic>
    </p:spTree>
    <p:extLst>
      <p:ext uri="{BB962C8B-B14F-4D97-AF65-F5344CB8AC3E}">
        <p14:creationId xmlns:p14="http://schemas.microsoft.com/office/powerpoint/2010/main" val="2839130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1246532" y="1594523"/>
            <a:ext cx="9083827" cy="2598645"/>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visualizeKMeans:</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587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728132" y="951401"/>
            <a:ext cx="4290268" cy="1938992"/>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sau khi triệu gọi hàm visualizeKMeans.</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chemeClr val="tx1"/>
                </a:solidFill>
                <a:latin typeface="Times New Roman" panose="02020603050405020304" pitchFamily="18" charset="0"/>
                <a:cs typeface="Times New Roman" panose="02020603050405020304" pitchFamily="18" charset="0"/>
              </a:rPr>
              <a:t>Gom cụm customer theo cột </a:t>
            </a:r>
            <a:r>
              <a:rPr lang="en-US" sz="2400">
                <a:solidFill>
                  <a:srgbClr val="FF0000"/>
                </a:solidFill>
                <a:latin typeface="Times New Roman" panose="02020603050405020304" pitchFamily="18" charset="0"/>
                <a:cs typeface="Times New Roman" panose="02020603050405020304" pitchFamily="18" charset="0"/>
              </a:rPr>
              <a:t>Age</a:t>
            </a:r>
            <a:r>
              <a:rPr lang="en-US" sz="2400">
                <a:solidFill>
                  <a:schemeClr val="tx1"/>
                </a:solidFill>
                <a:latin typeface="Times New Roman" panose="02020603050405020304" pitchFamily="18" charset="0"/>
                <a:cs typeface="Times New Roman" panose="02020603050405020304" pitchFamily="18" charset="0"/>
              </a:rPr>
              <a:t> và </a:t>
            </a:r>
            <a:r>
              <a:rPr lang="en-US" sz="2400">
                <a:solidFill>
                  <a:srgbClr val="FF0000"/>
                </a:solidFill>
                <a:latin typeface="Times New Roman" panose="02020603050405020304" pitchFamily="18" charset="0"/>
                <a:cs typeface="Times New Roman" panose="02020603050405020304" pitchFamily="18" charset="0"/>
              </a:rPr>
              <a:t>Spending Score</a:t>
            </a:r>
          </a:p>
        </p:txBody>
      </p:sp>
      <p:pic>
        <p:nvPicPr>
          <p:cNvPr id="8" name="Picture 7"/>
          <p:cNvPicPr>
            <a:picLocks noChangeAspect="1"/>
          </p:cNvPicPr>
          <p:nvPr/>
        </p:nvPicPr>
        <p:blipFill>
          <a:blip r:embed="rId3"/>
          <a:stretch>
            <a:fillRect/>
          </a:stretch>
        </p:blipFill>
        <p:spPr>
          <a:xfrm>
            <a:off x="5690224" y="951401"/>
            <a:ext cx="5329564" cy="5329564"/>
          </a:xfrm>
          <a:prstGeom prst="rect">
            <a:avLst/>
          </a:prstGeom>
        </p:spPr>
      </p:pic>
    </p:spTree>
    <p:extLst>
      <p:ext uri="{BB962C8B-B14F-4D97-AF65-F5344CB8AC3E}">
        <p14:creationId xmlns:p14="http://schemas.microsoft.com/office/powerpoint/2010/main" val="398644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910772D-4D33-C3E3-50F5-011D64C69E0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B81F52E-02A7-4E3D-212A-5EA2037321D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17B753A-D334-A804-F4DE-D6ACDB83750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1C713049-7EC0-ECCE-EACA-ABA6E2FED277}"/>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250BD8CA-7C7F-EB94-89D3-E3BACF22081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637A6F8-06CE-FA30-E797-BC5D059394A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48A71EB-608E-7104-A40C-CD8DE7F98A5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069035A-D58A-099C-CCE2-EE457E42F70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F8335B-2267-F570-B77E-764501F2E46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E1799481-C2E8-61F8-2E4B-E2C11F8904B6}"/>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6" name="TextBox 15">
            <a:extLst>
              <a:ext uri="{FF2B5EF4-FFF2-40B4-BE49-F238E27FC236}">
                <a16:creationId xmlns:a16="http://schemas.microsoft.com/office/drawing/2014/main" id="{A246D28A-73C6-E2A7-34CC-E930ED35E5D4}"/>
              </a:ext>
            </a:extLst>
          </p:cNvPr>
          <p:cNvSpPr txBox="1"/>
          <p:nvPr/>
        </p:nvSpPr>
        <p:spPr>
          <a:xfrm>
            <a:off x="480910" y="922190"/>
            <a:ext cx="11047475" cy="3903954"/>
          </a:xfrm>
          <a:prstGeom prst="rect">
            <a:avLst/>
          </a:prstGeom>
          <a:noFill/>
        </p:spPr>
        <p:txBody>
          <a:bodyPr wrap="square">
            <a:spAutoFit/>
          </a:bodyPr>
          <a:lstStyle/>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K-Mean là một trong những thuật toán phổ biến và được sử dụng rất nhiều trong kỹ thuật gom cụm. Ý tưởng chính của thuật toán này là tìm cách phân nhóm các đối tượng đã cho vào K cụm sao cho tổng khoảng cách giữa các đối tượng đến tâm nhóm là nhỏ nhất.</a:t>
            </a:r>
          </a:p>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Thường K là số cụm được xác định trước và thường lấy ý kiến của chuyên gia, K phải nguyên dương.</a:t>
            </a:r>
          </a:p>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Khoảng cách giữa các đối tượng thường được sử dụng là khoảng cách Euclid.</a:t>
            </a:r>
          </a:p>
        </p:txBody>
      </p:sp>
    </p:spTree>
    <p:extLst>
      <p:ext uri="{BB962C8B-B14F-4D97-AF65-F5344CB8AC3E}">
        <p14:creationId xmlns:p14="http://schemas.microsoft.com/office/powerpoint/2010/main" val="3137089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982494" y="1413066"/>
            <a:ext cx="7750212" cy="1127858"/>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Thực nghiệm gom cụm theo 2 cột khác: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pic>
        <p:nvPicPr>
          <p:cNvPr id="9" name="Picture 8"/>
          <p:cNvPicPr>
            <a:picLocks noChangeAspect="1"/>
          </p:cNvPicPr>
          <p:nvPr/>
        </p:nvPicPr>
        <p:blipFill>
          <a:blip r:embed="rId4"/>
          <a:stretch>
            <a:fillRect/>
          </a:stretch>
        </p:blipFill>
        <p:spPr>
          <a:xfrm>
            <a:off x="5112000" y="2207812"/>
            <a:ext cx="6765712" cy="3974635"/>
          </a:xfrm>
          <a:prstGeom prst="rect">
            <a:avLst/>
          </a:prstGeom>
        </p:spPr>
      </p:pic>
      <p:sp>
        <p:nvSpPr>
          <p:cNvPr id="13" name="TextBox 12">
            <a:extLst>
              <a:ext uri="{FF2B5EF4-FFF2-40B4-BE49-F238E27FC236}">
                <a16:creationId xmlns:a16="http://schemas.microsoft.com/office/drawing/2014/main" id="{70311417-49EE-70D5-E9D2-D870C8E25025}"/>
              </a:ext>
            </a:extLst>
          </p:cNvPr>
          <p:cNvSpPr txBox="1"/>
          <p:nvPr/>
        </p:nvSpPr>
        <p:spPr>
          <a:xfrm>
            <a:off x="502810" y="3407691"/>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k=5</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Oval Callout 13"/>
          <p:cNvSpPr/>
          <p:nvPr/>
        </p:nvSpPr>
        <p:spPr>
          <a:xfrm>
            <a:off x="8220211" y="44388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Tree>
    <p:extLst>
      <p:ext uri="{BB962C8B-B14F-4D97-AF65-F5344CB8AC3E}">
        <p14:creationId xmlns:p14="http://schemas.microsoft.com/office/powerpoint/2010/main" val="2736484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175083" y="1710362"/>
            <a:ext cx="9381033" cy="317019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Tiến hành thực nghiệm gom cụm với cluster=5 và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848309" y="4833774"/>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138, 139, 140</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2584079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86565" y="1733677"/>
            <a:ext cx="8878069" cy="259864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visualizeKMeans:</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036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5018400" y="850752"/>
            <a:ext cx="5882287" cy="5840019"/>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28132" y="951401"/>
            <a:ext cx="4290268" cy="2308324"/>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sau khi triệu gọi hàm visualizeKMeans.</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chemeClr val="tx1"/>
                </a:solidFill>
                <a:latin typeface="Times New Roman" panose="02020603050405020304" pitchFamily="18" charset="0"/>
                <a:cs typeface="Times New Roman" panose="02020603050405020304" pitchFamily="18" charset="0"/>
              </a:rPr>
              <a:t>Gom cụm customer theo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Tree>
    <p:extLst>
      <p:ext uri="{BB962C8B-B14F-4D97-AF65-F5344CB8AC3E}">
        <p14:creationId xmlns:p14="http://schemas.microsoft.com/office/powerpoint/2010/main" val="14861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648707" y="1286143"/>
            <a:ext cx="6378493" cy="1074513"/>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831796"/>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Thực nghiệm gom cụm theo 3 cột khác: Cột </a:t>
            </a:r>
            <a:r>
              <a:rPr lang="en-US" sz="2400">
                <a:solidFill>
                  <a:srgbClr val="FF0000"/>
                </a:solidFill>
                <a:latin typeface="Times New Roman" panose="02020603050405020304" pitchFamily="18" charset="0"/>
                <a:cs typeface="Times New Roman" panose="02020603050405020304" pitchFamily="18" charset="0"/>
              </a:rPr>
              <a:t>Age, 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728132" y="3371691"/>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k=6</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303866" y="1921724"/>
            <a:ext cx="6489884" cy="4561927"/>
          </a:xfrm>
          <a:prstGeom prst="rect">
            <a:avLst/>
          </a:prstGeom>
        </p:spPr>
      </p:pic>
      <p:sp>
        <p:nvSpPr>
          <p:cNvPr id="14" name="Oval Callout 13"/>
          <p:cNvSpPr/>
          <p:nvPr/>
        </p:nvSpPr>
        <p:spPr>
          <a:xfrm>
            <a:off x="8789011" y="46620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Tree>
    <p:extLst>
      <p:ext uri="{BB962C8B-B14F-4D97-AF65-F5344CB8AC3E}">
        <p14:creationId xmlns:p14="http://schemas.microsoft.com/office/powerpoint/2010/main" val="3996592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666616" y="1460646"/>
            <a:ext cx="8397968" cy="3269263"/>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Tiến hành thực nghiệm gom cụm với cluster=6 và Cột </a:t>
            </a:r>
            <a:r>
              <a:rPr lang="en-US" sz="2400">
                <a:solidFill>
                  <a:srgbClr val="FF0000"/>
                </a:solidFill>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848309" y="4781916"/>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158, 159, 160</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71730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3280902" y="1782398"/>
            <a:ext cx="8519898" cy="3878916"/>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57881" y="899542"/>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Vì trường hợp này dạng 3 thuộc tính (cột) nên ta bổ sung thêm 1 hàm trực quan hóa 3D kết quả gom cụm:</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0311417-49EE-70D5-E9D2-D870C8E25025}"/>
              </a:ext>
            </a:extLst>
          </p:cNvPr>
          <p:cNvSpPr txBox="1"/>
          <p:nvPr/>
        </p:nvSpPr>
        <p:spPr>
          <a:xfrm>
            <a:off x="502810" y="1817793"/>
            <a:ext cx="2631719" cy="4524315"/>
          </a:xfrm>
          <a:prstGeom prst="rect">
            <a:avLst/>
          </a:prstGeom>
          <a:noFill/>
        </p:spPr>
        <p:txBody>
          <a:bodyPr wrap="square" rtlCol="0">
            <a:spAutoFit/>
          </a:bodyPr>
          <a:lstStyle/>
          <a:p>
            <a:pPr algn="just"/>
            <a:r>
              <a:rPr lang="en-US" sz="2400" b="1">
                <a:latin typeface="Times New Roman" panose="02020603050405020304" pitchFamily="18" charset="0"/>
                <a:cs typeface="Times New Roman" panose="02020603050405020304" pitchFamily="18" charset="0"/>
              </a:rPr>
              <a:t>df</a:t>
            </a:r>
            <a:r>
              <a:rPr lang="en-US" sz="2400">
                <a:latin typeface="Times New Roman" panose="02020603050405020304" pitchFamily="18" charset="0"/>
                <a:cs typeface="Times New Roman" panose="02020603050405020304" pitchFamily="18" charset="0"/>
              </a:rPr>
              <a:t>: tập dữ liệu đã gom cụm.</a:t>
            </a:r>
          </a:p>
          <a:p>
            <a:pPr algn="just"/>
            <a:r>
              <a:rPr lang="en-US" sz="2400" b="1">
                <a:latin typeface="Times New Roman" panose="02020603050405020304" pitchFamily="18" charset="0"/>
                <a:cs typeface="Times New Roman" panose="02020603050405020304" pitchFamily="18" charset="0"/>
              </a:rPr>
              <a:t>columns</a:t>
            </a:r>
            <a:r>
              <a:rPr lang="en-US" sz="2400">
                <a:latin typeface="Times New Roman" panose="02020603050405020304" pitchFamily="18" charset="0"/>
                <a:cs typeface="Times New Roman" panose="02020603050405020304" pitchFamily="18" charset="0"/>
              </a:rPr>
              <a:t>: dữ liệu các trục. Là dữ liệu có các cột mà ta gom cụm</a:t>
            </a:r>
          </a:p>
          <a:p>
            <a:pPr algn="just"/>
            <a:r>
              <a:rPr lang="en-US" sz="2400" b="1">
                <a:latin typeface="Times New Roman" panose="02020603050405020304" pitchFamily="18" charset="0"/>
                <a:cs typeface="Times New Roman" panose="02020603050405020304" pitchFamily="18" charset="0"/>
              </a:rPr>
              <a:t>hover_data</a:t>
            </a:r>
            <a:r>
              <a:rPr lang="en-US" sz="2400">
                <a:latin typeface="Times New Roman" panose="02020603050405020304" pitchFamily="18" charset="0"/>
                <a:cs typeface="Times New Roman" panose="02020603050405020304" pitchFamily="18" charset="0"/>
              </a:rPr>
              <a:t>: Khi di chuyển chuột vào node sẽ hiển thị chi tiết.</a:t>
            </a:r>
          </a:p>
          <a:p>
            <a:pPr algn="just"/>
            <a:r>
              <a:rPr lang="en-US" sz="2400" b="1">
                <a:latin typeface="Times New Roman" panose="02020603050405020304" pitchFamily="18" charset="0"/>
                <a:cs typeface="Times New Roman" panose="02020603050405020304" pitchFamily="18" charset="0"/>
              </a:rPr>
              <a:t>cluser</a:t>
            </a:r>
            <a:r>
              <a:rPr lang="en-US" sz="2400">
                <a:latin typeface="Times New Roman" panose="02020603050405020304" pitchFamily="18" charset="0"/>
                <a:cs typeface="Times New Roman" panose="02020603050405020304" pitchFamily="18" charset="0"/>
              </a:rPr>
              <a:t>: số cụm</a:t>
            </a:r>
          </a:p>
          <a:p>
            <a:pPr algn="just"/>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733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330778" y="1864141"/>
            <a:ext cx="6508044" cy="1066892"/>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trực quan hóa gom cụm 3D. Ở đây hover_data lấy theo cột dữ liệu để chương trình tự động mapping chính xác dữ liệu hiển thị</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892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353376" y="1088202"/>
            <a:ext cx="3469824" cy="489364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trực quan hóa gom cụm 3D.</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rgbClr val="002060"/>
                </a:solidFill>
                <a:latin typeface="Times New Roman" panose="02020603050405020304" pitchFamily="18" charset="0"/>
                <a:cs typeface="Times New Roman" panose="02020603050405020304" pitchFamily="18" charset="0"/>
              </a:rPr>
              <a:t>Ta có thể tương tác trên chart 3D này, di chuyển tới từng cụm, vào từng node để xem dữ liệu.</a:t>
            </a:r>
          </a:p>
          <a:p>
            <a:pPr algn="just"/>
            <a:r>
              <a:rPr lang="en-US" sz="2400">
                <a:solidFill>
                  <a:srgbClr val="002060"/>
                </a:solidFill>
                <a:latin typeface="Times New Roman" panose="02020603050405020304" pitchFamily="18" charset="0"/>
                <a:cs typeface="Times New Roman" panose="02020603050405020304" pitchFamily="18" charset="0"/>
              </a:rPr>
              <a:t>Có  thể tương tác trên các node góc phải màn hình, xuất chart ra tập tin ảnh</a:t>
            </a:r>
          </a:p>
          <a:p>
            <a:pPr algn="just"/>
            <a:endParaRPr lang="en-US" sz="2400">
              <a:solidFill>
                <a:srgbClr val="002060"/>
              </a:solidFill>
              <a:latin typeface="Times New Roman" panose="02020603050405020304" pitchFamily="18" charset="0"/>
              <a:cs typeface="Times New Roman" panose="02020603050405020304" pitchFamily="18" charset="0"/>
            </a:endParaRPr>
          </a:p>
          <a:p>
            <a:pPr algn="just"/>
            <a:r>
              <a:rPr lang="en-US" sz="2400">
                <a:solidFill>
                  <a:srgbClr val="002060"/>
                </a:solidFill>
                <a:latin typeface="Times New Roman" panose="02020603050405020304" pitchFamily="18" charset="0"/>
                <a:cs typeface="Times New Roman" panose="02020603050405020304" pitchFamily="18" charset="0"/>
              </a:rPr>
              <a:t>(</a:t>
            </a:r>
            <a:r>
              <a:rPr lang="en-US" sz="2400">
                <a:solidFill>
                  <a:srgbClr val="FF0000"/>
                </a:solidFill>
                <a:latin typeface="Times New Roman" panose="02020603050405020304" pitchFamily="18" charset="0"/>
                <a:cs typeface="Times New Roman" panose="02020603050405020304" pitchFamily="18" charset="0"/>
              </a:rPr>
              <a:t>Máy tính cần có cấu hình mạnh để render 3D</a:t>
            </a:r>
            <a:r>
              <a:rPr lang="en-US" sz="2400">
                <a:solidFill>
                  <a:srgbClr val="002060"/>
                </a:solidFill>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3912399" y="869093"/>
            <a:ext cx="7674313" cy="5762974"/>
          </a:xfrm>
          <a:prstGeom prst="rect">
            <a:avLst/>
          </a:prstGeom>
        </p:spPr>
      </p:pic>
    </p:spTree>
    <p:extLst>
      <p:ext uri="{BB962C8B-B14F-4D97-AF65-F5344CB8AC3E}">
        <p14:creationId xmlns:p14="http://schemas.microsoft.com/office/powerpoint/2010/main" val="3798290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15"/>
          <p:cNvPicPr>
            <a:picLocks noChangeAspect="1"/>
          </p:cNvPicPr>
          <p:nvPr/>
        </p:nvPicPr>
        <p:blipFill>
          <a:blip r:embed="rId3"/>
          <a:stretch>
            <a:fillRect/>
          </a:stretch>
        </p:blipFill>
        <p:spPr>
          <a:xfrm>
            <a:off x="2695599" y="821802"/>
            <a:ext cx="7398802" cy="5556081"/>
          </a:xfrm>
          <a:prstGeom prst="rect">
            <a:avLst/>
          </a:prstGeom>
        </p:spPr>
      </p:pic>
    </p:spTree>
    <p:extLst>
      <p:ext uri="{BB962C8B-B14F-4D97-AF65-F5344CB8AC3E}">
        <p14:creationId xmlns:p14="http://schemas.microsoft.com/office/powerpoint/2010/main" val="413025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A4479B2-9B4E-9A8C-BCBB-622C629966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BF5D5A5-7B6A-84A3-C9E6-830620DFB2A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770C477-1EB0-68F2-4D67-BC317709C79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1EA606AC-5287-43D2-D4F1-450B0A2B5018}"/>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341BCAA3-8980-C804-5ADC-99D16AFA1D3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BABCE5A4-CE88-524B-5B4C-77DA080EF88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C591902-4B9B-6938-8B8F-AC6EEFDDDC4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8452337-E0B1-BD44-6612-22B79FFCAA4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3A038D5-176E-D66B-D0AA-A94E8D67400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8C7978F0-5C2A-327A-7E25-61896A1B83A4}"/>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6" name="TextBox 15">
            <a:extLst>
              <a:ext uri="{FF2B5EF4-FFF2-40B4-BE49-F238E27FC236}">
                <a16:creationId xmlns:a16="http://schemas.microsoft.com/office/drawing/2014/main" id="{88A39AE5-26C4-2081-C65F-1CE6D672E67F}"/>
              </a:ext>
            </a:extLst>
          </p:cNvPr>
          <p:cNvSpPr txBox="1"/>
          <p:nvPr/>
        </p:nvSpPr>
        <p:spPr>
          <a:xfrm>
            <a:off x="480911" y="922190"/>
            <a:ext cx="5132812" cy="5565947"/>
          </a:xfrm>
          <a:prstGeom prst="rect">
            <a:avLst/>
          </a:prstGeom>
          <a:noFill/>
        </p:spPr>
        <p:txBody>
          <a:bodyPr wrap="square">
            <a:spAutoFit/>
          </a:bodyPr>
          <a:lstStyle/>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Trong toán học, khoảng cách Euclid (tiếng Anh: Euclidean distance) giữa hai điểm trong không gian Euclid là độ dài của đoạn thẳng nối hai điểm đó. Có thể tính nó từ tọa độ Descartes của hai điểm bằng cách sử dụng định lý Pythagoras, do đó còn có tên gọi khác là khoảng cách Pythagoras (tiếng Anh: Pythagorean distance).</a:t>
            </a:r>
          </a:p>
          <a:p>
            <a:pPr marL="0" marR="0" indent="228600" algn="just">
              <a:lnSpc>
                <a:spcPct val="150000"/>
              </a:lnSpc>
              <a:spcBef>
                <a:spcPts val="0"/>
              </a:spcBef>
              <a:spcAft>
                <a:spcPts val="0"/>
              </a:spcAft>
            </a:pPr>
            <a:r>
              <a:rPr lang="en-US" sz="2400">
                <a:latin typeface="Times New Roman" panose="02020603050405020304" pitchFamily="18" charset="0"/>
                <a:ea typeface="Calibri" panose="020F0502020204030204" pitchFamily="34" charset="0"/>
              </a:rPr>
              <a:t>Src: Wikipedia</a:t>
            </a:r>
            <a:endParaRPr lang="en-US" sz="2400">
              <a:effectLst/>
              <a:latin typeface="Times New Roman" panose="02020603050405020304" pitchFamily="18" charset="0"/>
              <a:ea typeface="Calibri" panose="020F0502020204030204" pitchFamily="34" charset="0"/>
            </a:endParaRPr>
          </a:p>
        </p:txBody>
      </p:sp>
      <p:pic>
        <p:nvPicPr>
          <p:cNvPr id="1026" name="Picture 2" descr="undefined">
            <a:extLst>
              <a:ext uri="{FF2B5EF4-FFF2-40B4-BE49-F238E27FC236}">
                <a16:creationId xmlns:a16="http://schemas.microsoft.com/office/drawing/2014/main" id="{086C29D7-4898-5F9D-D9CC-9DC38DC24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909" y="1271915"/>
            <a:ext cx="6039754" cy="416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38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440800" y="821802"/>
            <a:ext cx="7329241" cy="5503844"/>
          </a:xfrm>
          <a:prstGeom prst="rect">
            <a:avLst/>
          </a:prstGeom>
        </p:spPr>
      </p:pic>
    </p:spTree>
    <p:extLst>
      <p:ext uri="{BB962C8B-B14F-4D97-AF65-F5344CB8AC3E}">
        <p14:creationId xmlns:p14="http://schemas.microsoft.com/office/powerpoint/2010/main" val="2745843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3B239D30-78AB-B1D5-20A3-78E3389C5A59}"/>
              </a:ext>
            </a:extLst>
          </p:cNvPr>
          <p:cNvSpPr txBox="1"/>
          <p:nvPr/>
        </p:nvSpPr>
        <p:spPr>
          <a:xfrm>
            <a:off x="480910" y="873881"/>
            <a:ext cx="11230925" cy="4216539"/>
          </a:xfrm>
          <a:prstGeom prst="rect">
            <a:avLst/>
          </a:prstGeom>
          <a:noFill/>
        </p:spPr>
        <p:txBody>
          <a:bodyPr wrap="square">
            <a:spAutoFit/>
          </a:bodyPr>
          <a:lstStyle/>
          <a:p>
            <a:pPr marL="457200" indent="-457200" algn="just">
              <a:buFont typeface="Wingdings" panose="05000000000000000000" pitchFamily="2" charset="2"/>
              <a:buChar char="v"/>
            </a:pPr>
            <a:r>
              <a:rPr lang="en-US" sz="2800" b="1">
                <a:latin typeface="Cambria" panose="02040503050406030204" pitchFamily="18" charset="0"/>
              </a:rPr>
              <a:t>Bài tập 1:</a:t>
            </a:r>
          </a:p>
          <a:p>
            <a:pPr algn="just"/>
            <a:endParaRPr lang="en-US" sz="2400">
              <a:latin typeface="Cambria" panose="02040503050406030204" pitchFamily="18" charset="0"/>
            </a:endParaRPr>
          </a:p>
          <a:p>
            <a:pPr marL="457200" indent="-457200" algn="just">
              <a:buAutoNum type="arabicParenBoth"/>
            </a:pPr>
            <a:r>
              <a:rPr lang="en-US" sz="2400">
                <a:latin typeface="Cambria" panose="02040503050406030204" pitchFamily="18" charset="0"/>
              </a:rPr>
              <a:t>Viết hàm truy suất danh sách chi tiết của các Customer tương ứng với mỗi cụm được cluster ra màn hình console.</a:t>
            </a:r>
          </a:p>
          <a:p>
            <a:pPr marL="457200" indent="-457200" algn="just">
              <a:buAutoNum type="arabicParenBoth"/>
            </a:pPr>
            <a:r>
              <a:rPr lang="en-US" sz="2400">
                <a:latin typeface="Cambria" panose="02040503050406030204" pitchFamily="18" charset="0"/>
              </a:rPr>
              <a:t>Viết hàm xuất danh sách chi tiết của các Customer tương ứng với mỗi cụm được cluster ra màn hình web</a:t>
            </a:r>
          </a:p>
          <a:p>
            <a:pPr algn="just"/>
            <a:endParaRPr lang="en-US" sz="2400">
              <a:latin typeface="Cambria" panose="02040503050406030204" pitchFamily="18" charset="0"/>
            </a:endParaRPr>
          </a:p>
          <a:p>
            <a:pPr algn="just"/>
            <a:r>
              <a:rPr lang="en-US" sz="2400">
                <a:latin typeface="Cambria" panose="02040503050406030204" pitchFamily="18" charset="0"/>
              </a:rPr>
              <a:t>Lưu ý toàn bộ chi tiết Customer phải được xuất ra, nó được lấy trong bảng Customer của MySQL</a:t>
            </a:r>
          </a:p>
          <a:p>
            <a:pPr algn="just"/>
            <a:endParaRPr lang="en-US" sz="2400">
              <a:latin typeface="Cambria" panose="02040503050406030204" pitchFamily="18" charset="0"/>
            </a:endParaRPr>
          </a:p>
          <a:p>
            <a:pPr algn="just"/>
            <a:r>
              <a:rPr lang="en-US" sz="2400">
                <a:latin typeface="Cambria" panose="02040503050406030204" pitchFamily="18" charset="0"/>
              </a:rPr>
              <a:t>Triệu gọi hàm này ở các trường hợp gom cụm khác nhau.</a:t>
            </a:r>
          </a:p>
        </p:txBody>
      </p:sp>
    </p:spTree>
    <p:extLst>
      <p:ext uri="{BB962C8B-B14F-4D97-AF65-F5344CB8AC3E}">
        <p14:creationId xmlns:p14="http://schemas.microsoft.com/office/powerpoint/2010/main" val="4145730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2353A68-0DA3-DF94-E987-73B23004665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78975F1-B4B3-1D64-0275-19C07C7DEFB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20B9E94-1B39-F7EB-BB10-739B58CF44B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grpSp>
        <p:nvGrpSpPr>
          <p:cNvPr id="2" name="Group 1">
            <a:extLst>
              <a:ext uri="{FF2B5EF4-FFF2-40B4-BE49-F238E27FC236}">
                <a16:creationId xmlns:a16="http://schemas.microsoft.com/office/drawing/2014/main" id="{F607B4A5-995A-6140-CC80-234F9FC8C29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45740D5D-2625-B8A5-B557-4D5D0A080C66}"/>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2A24067D-D704-90F0-C23A-BB72EF19222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FC4A4B9-645A-BEA9-076B-32D4B2CBC00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00A33A-8BD5-10D8-7760-F67F933D731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6EA0AA-2FDF-A2B9-3F11-F7EFA97A670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3A5971CF-FEB4-514F-7AEC-468421EDB6F9}"/>
              </a:ext>
            </a:extLst>
          </p:cNvPr>
          <p:cNvSpPr txBox="1"/>
          <p:nvPr/>
        </p:nvSpPr>
        <p:spPr>
          <a:xfrm>
            <a:off x="480910" y="873881"/>
            <a:ext cx="11230925" cy="892552"/>
          </a:xfrm>
          <a:prstGeom prst="rect">
            <a:avLst/>
          </a:prstGeom>
          <a:noFill/>
        </p:spPr>
        <p:txBody>
          <a:bodyPr wrap="square">
            <a:spAutoFit/>
          </a:bodyPr>
          <a:lstStyle/>
          <a:p>
            <a:pPr marL="457200" indent="-457200" algn="just">
              <a:buFont typeface="Wingdings" panose="05000000000000000000" pitchFamily="2" charset="2"/>
              <a:buChar char="v"/>
            </a:pPr>
            <a:r>
              <a:rPr lang="en-US" sz="2800" b="1">
                <a:latin typeface="Cambria" panose="02040503050406030204" pitchFamily="18" charset="0"/>
              </a:rPr>
              <a:t>Bài tập 2:</a:t>
            </a:r>
          </a:p>
          <a:p>
            <a:pPr algn="just"/>
            <a:r>
              <a:rPr lang="en-US" sz="2400">
                <a:latin typeface="Cambria" panose="02040503050406030204" pitchFamily="18" charset="0"/>
              </a:rPr>
              <a:t>Xem xét cơ sở dữ liệu mặc định “</a:t>
            </a:r>
            <a:r>
              <a:rPr lang="en-US" sz="2400" b="1">
                <a:latin typeface="Cambria" panose="02040503050406030204" pitchFamily="18" charset="0"/>
              </a:rPr>
              <a:t>sakila</a:t>
            </a:r>
            <a:r>
              <a:rPr lang="en-US" sz="2400">
                <a:latin typeface="Cambria" panose="02040503050406030204" pitchFamily="18" charset="0"/>
              </a:rPr>
              <a:t>” khi cài đặt MySQL</a:t>
            </a:r>
          </a:p>
        </p:txBody>
      </p:sp>
      <p:pic>
        <p:nvPicPr>
          <p:cNvPr id="9" name="Picture 8">
            <a:extLst>
              <a:ext uri="{FF2B5EF4-FFF2-40B4-BE49-F238E27FC236}">
                <a16:creationId xmlns:a16="http://schemas.microsoft.com/office/drawing/2014/main" id="{FB27EA2D-2B30-6C9A-0E01-3F5C8D9338B8}"/>
              </a:ext>
            </a:extLst>
          </p:cNvPr>
          <p:cNvPicPr>
            <a:picLocks noChangeAspect="1"/>
          </p:cNvPicPr>
          <p:nvPr/>
        </p:nvPicPr>
        <p:blipFill>
          <a:blip r:embed="rId3"/>
          <a:stretch>
            <a:fillRect/>
          </a:stretch>
        </p:blipFill>
        <p:spPr>
          <a:xfrm>
            <a:off x="575251" y="1789228"/>
            <a:ext cx="2676427" cy="4565482"/>
          </a:xfrm>
          <a:prstGeom prst="rect">
            <a:avLst/>
          </a:prstGeom>
        </p:spPr>
      </p:pic>
      <p:sp>
        <p:nvSpPr>
          <p:cNvPr id="10" name="TextBox 9">
            <a:extLst>
              <a:ext uri="{FF2B5EF4-FFF2-40B4-BE49-F238E27FC236}">
                <a16:creationId xmlns:a16="http://schemas.microsoft.com/office/drawing/2014/main" id="{C5533DE0-F0CF-FF01-9219-7C7DB212D853}"/>
              </a:ext>
            </a:extLst>
          </p:cNvPr>
          <p:cNvSpPr txBox="1"/>
          <p:nvPr/>
        </p:nvSpPr>
        <p:spPr>
          <a:xfrm>
            <a:off x="3690288" y="1972346"/>
            <a:ext cx="8127464" cy="4154984"/>
          </a:xfrm>
          <a:prstGeom prst="rect">
            <a:avLst/>
          </a:prstGeom>
          <a:noFill/>
        </p:spPr>
        <p:txBody>
          <a:bodyPr wrap="square">
            <a:spAutoFit/>
          </a:bodyPr>
          <a:lstStyle/>
          <a:p>
            <a:pPr algn="just"/>
            <a:r>
              <a:rPr lang="en-US" sz="2400">
                <a:latin typeface="Cambria" panose="02040503050406030204" pitchFamily="18" charset="0"/>
              </a:rPr>
              <a:t>Xem xét các bảng dữ liệu sau:</a:t>
            </a:r>
          </a:p>
          <a:p>
            <a:pPr algn="just"/>
            <a:r>
              <a:rPr lang="en-US" sz="2400">
                <a:latin typeface="Cambria" panose="02040503050406030204" pitchFamily="18" charset="0"/>
              </a:rPr>
              <a:t>- Customer</a:t>
            </a:r>
          </a:p>
          <a:p>
            <a:pPr algn="just"/>
            <a:r>
              <a:rPr lang="en-US" sz="2400">
                <a:latin typeface="Cambria" panose="02040503050406030204" pitchFamily="18" charset="0"/>
              </a:rPr>
              <a:t>- Inventory</a:t>
            </a:r>
          </a:p>
          <a:p>
            <a:pPr algn="just"/>
            <a:r>
              <a:rPr lang="en-US" sz="2400">
                <a:latin typeface="Cambria" panose="02040503050406030204" pitchFamily="18" charset="0"/>
              </a:rPr>
              <a:t>- Rental</a:t>
            </a:r>
          </a:p>
          <a:p>
            <a:pPr algn="just"/>
            <a:r>
              <a:rPr lang="en-US" sz="2400">
                <a:latin typeface="Cambria" panose="02040503050406030204" pitchFamily="18" charset="0"/>
              </a:rPr>
              <a:t>- Film</a:t>
            </a:r>
          </a:p>
          <a:p>
            <a:pPr algn="just"/>
            <a:endParaRPr lang="en-US" sz="2400">
              <a:latin typeface="Cambria" panose="02040503050406030204" pitchFamily="18" charset="0"/>
            </a:endParaRPr>
          </a:p>
          <a:p>
            <a:pPr algn="just"/>
            <a:r>
              <a:rPr lang="en-US" sz="2400">
                <a:latin typeface="Cambria" panose="02040503050406030204" pitchFamily="18" charset="0"/>
              </a:rPr>
              <a:t>Gom cụm khách hàng về mức độ quan tâm Film và Inventory</a:t>
            </a:r>
          </a:p>
          <a:p>
            <a:pPr algn="just"/>
            <a:endParaRPr lang="en-US" sz="2400">
              <a:latin typeface="Cambria" panose="02040503050406030204" pitchFamily="18" charset="0"/>
            </a:endParaRPr>
          </a:p>
          <a:p>
            <a:pPr algn="just"/>
            <a:r>
              <a:rPr lang="en-US" sz="2400">
                <a:latin typeface="Cambria" panose="02040503050406030204" pitchFamily="18" charset="0"/>
              </a:rPr>
              <a:t>Tự suy nghĩ và đề xuất các thuộc tính. Tức là mỗi Sinh viên sẽ có các đáp án khác nhau, miễn là bảo vệ được ý tưởng của mình (nguyên tắc: Không có mô hình máy học nào sai)</a:t>
            </a:r>
          </a:p>
        </p:txBody>
      </p:sp>
    </p:spTree>
    <p:extLst>
      <p:ext uri="{BB962C8B-B14F-4D97-AF65-F5344CB8AC3E}">
        <p14:creationId xmlns:p14="http://schemas.microsoft.com/office/powerpoint/2010/main" val="3313019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3EB6765-33F6-6312-5A8F-4BF2DB1F0EC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A0CD8B1-C33B-C4D8-8D78-E83BE4ED527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21EC780-763A-B6EC-4326-2186E7D569C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grpSp>
        <p:nvGrpSpPr>
          <p:cNvPr id="2" name="Group 1">
            <a:extLst>
              <a:ext uri="{FF2B5EF4-FFF2-40B4-BE49-F238E27FC236}">
                <a16:creationId xmlns:a16="http://schemas.microsoft.com/office/drawing/2014/main" id="{9A581B27-FE9C-1652-AB5E-4178FB4EE1F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3A3F3C55-01E7-49FE-340A-E2989F237773}"/>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.4. Clustering và ứng dụng</a:t>
              </a:r>
            </a:p>
          </p:txBody>
        </p:sp>
        <p:grpSp>
          <p:nvGrpSpPr>
            <p:cNvPr id="4" name="Group 17">
              <a:extLst>
                <a:ext uri="{FF2B5EF4-FFF2-40B4-BE49-F238E27FC236}">
                  <a16:creationId xmlns:a16="http://schemas.microsoft.com/office/drawing/2014/main" id="{99F65CF1-92F9-0C10-9586-F891B6D26F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CDB3396-7733-E36F-D4B7-3C5F4CD22D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829099-B369-EF3F-8793-2DF930DC7E4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D51C9D7-2FEE-21B0-386B-E7F72CCA89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3B239D30-78AB-B1D5-20A3-78E3389C5A59}"/>
              </a:ext>
            </a:extLst>
          </p:cNvPr>
          <p:cNvSpPr txBox="1"/>
          <p:nvPr/>
        </p:nvSpPr>
        <p:spPr>
          <a:xfrm>
            <a:off x="480910" y="821291"/>
            <a:ext cx="11230925" cy="1200329"/>
          </a:xfrm>
          <a:prstGeom prst="rect">
            <a:avLst/>
          </a:prstGeom>
          <a:noFill/>
        </p:spPr>
        <p:txBody>
          <a:bodyPr wrap="square">
            <a:spAutoFit/>
          </a:bodyPr>
          <a:lstStyle/>
          <a:p>
            <a:pPr marL="342900" indent="-342900" algn="just">
              <a:buFont typeface="Wingdings" panose="05000000000000000000" pitchFamily="2" charset="2"/>
              <a:buChar char="v"/>
            </a:pPr>
            <a:r>
              <a:rPr lang="en-US" sz="2400" b="1">
                <a:latin typeface="Cambria" panose="02040503050406030204" pitchFamily="18" charset="0"/>
              </a:rPr>
              <a:t>Thảo luận:</a:t>
            </a:r>
          </a:p>
          <a:p>
            <a:pPr marL="457200" indent="-457200" algn="just">
              <a:buAutoNum type="arabicParenBoth"/>
            </a:pPr>
            <a:r>
              <a:rPr lang="en-US" sz="2400">
                <a:latin typeface="Cambria" panose="02040503050406030204" pitchFamily="18" charset="0"/>
              </a:rPr>
              <a:t>Hãy tìm hiểu Agglomerative Clustering, cho ví dụ minh họa</a:t>
            </a:r>
          </a:p>
          <a:p>
            <a:pPr marL="457200" indent="-457200" algn="just">
              <a:buAutoNum type="arabicParenBoth"/>
            </a:pPr>
            <a:r>
              <a:rPr lang="en-US" sz="2400">
                <a:latin typeface="Cambria" panose="02040503050406030204" pitchFamily="18" charset="0"/>
              </a:rPr>
              <a:t>Hãy tìm hiểu </a:t>
            </a:r>
            <a:r>
              <a:rPr lang="vi-VN" sz="2400">
                <a:latin typeface="Cambria" panose="02040503050406030204" pitchFamily="18" charset="0"/>
              </a:rPr>
              <a:t>DBSCAN</a:t>
            </a:r>
            <a:r>
              <a:rPr lang="en-US" sz="2400">
                <a:latin typeface="Cambria" panose="02040503050406030204" pitchFamily="18" charset="0"/>
              </a:rPr>
              <a:t>, cho ví dụ minh họa</a:t>
            </a:r>
          </a:p>
        </p:txBody>
      </p:sp>
    </p:spTree>
    <p:extLst>
      <p:ext uri="{BB962C8B-B14F-4D97-AF65-F5344CB8AC3E}">
        <p14:creationId xmlns:p14="http://schemas.microsoft.com/office/powerpoint/2010/main" val="1741475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.5. Completion và ứng dụng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C8A68FE7-8F33-3D36-0CA4-0EA1BD9EEB1C}"/>
              </a:ext>
            </a:extLst>
          </p:cNvPr>
          <p:cNvSpPr/>
          <p:nvPr/>
        </p:nvSpPr>
        <p:spPr>
          <a:xfrm>
            <a:off x="502810" y="906868"/>
            <a:ext cx="11427590" cy="4785926"/>
          </a:xfrm>
          <a:prstGeom prst="rect">
            <a:avLst/>
          </a:prstGeom>
        </p:spPr>
        <p:txBody>
          <a:bodyPr wrap="square">
            <a:spAutoFit/>
          </a:bodyPr>
          <a:lstStyle/>
          <a:p>
            <a:pPr algn="just">
              <a:spcAft>
                <a:spcPts val="600"/>
              </a:spcAft>
            </a:pPr>
            <a:r>
              <a:rPr lang="vi-VN" sz="2800" b="1">
                <a:latin typeface="Times New Roman" panose="02020603050405020304" pitchFamily="18" charset="0"/>
                <a:ea typeface="Arial Unicode MS" panose="020B0604020202020204" pitchFamily="34" charset="-128"/>
              </a:rPr>
              <a:t>Completion</a:t>
            </a:r>
            <a:r>
              <a:rPr lang="vi-VN" sz="2800">
                <a:latin typeface="Times New Roman" panose="02020603050405020304" pitchFamily="18" charset="0"/>
                <a:ea typeface="Arial Unicode MS" panose="020B0604020202020204" pitchFamily="34" charset="-128"/>
              </a:rPr>
              <a:t> là bài toán điền những giá trị còn thiếu của một điểm dữ liệu. Trong nhiều bài toán thực tế, việc thu thập toàn bộ thông tin của một điểm dữ liệu.</a:t>
            </a:r>
            <a:r>
              <a:rPr lang="en-US" sz="2800">
                <a:latin typeface="Times New Roman" panose="02020603050405020304" pitchFamily="18" charset="0"/>
                <a:ea typeface="Arial Unicode MS" panose="020B0604020202020204" pitchFamily="34" charset="-128"/>
              </a:rPr>
              <a:t> Chẳng hạn </a:t>
            </a:r>
            <a:r>
              <a:rPr lang="vi-VN" sz="2800">
                <a:latin typeface="Times New Roman" panose="02020603050405020304" pitchFamily="18" charset="0"/>
                <a:ea typeface="Arial Unicode MS" panose="020B0604020202020204" pitchFamily="34" charset="-128"/>
              </a:rPr>
              <a:t>như lấy thông tin của khách hàng là khó khả thi.</a:t>
            </a:r>
          </a:p>
          <a:p>
            <a:pPr algn="just">
              <a:spcAft>
                <a:spcPts val="600"/>
              </a:spcAft>
            </a:pPr>
            <a:endParaRPr lang="vi-VN"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rPr>
              <a:t>Nhiệm vụ của các bài toán </a:t>
            </a:r>
            <a:r>
              <a:rPr lang="vi-VN" sz="2800" b="1">
                <a:latin typeface="Times New Roman" panose="02020603050405020304" pitchFamily="18" charset="0"/>
                <a:ea typeface="Arial Unicode MS" panose="020B0604020202020204" pitchFamily="34" charset="-128"/>
              </a:rPr>
              <a:t>Completion </a:t>
            </a:r>
            <a:r>
              <a:rPr lang="vi-VN" sz="2800">
                <a:latin typeface="Times New Roman" panose="02020603050405020304" pitchFamily="18" charset="0"/>
                <a:ea typeface="Arial Unicode MS" panose="020B0604020202020204" pitchFamily="34" charset="-128"/>
              </a:rPr>
              <a:t>là dựa trên mối tương quan giữa các điểm dữ liệu để dự đoán những giá trị còn thiếu.</a:t>
            </a:r>
          </a:p>
          <a:p>
            <a:pPr algn="just">
              <a:spcAft>
                <a:spcPts val="600"/>
              </a:spcAft>
            </a:pPr>
            <a:endParaRPr lang="vi-VN"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rPr>
              <a:t>Ví dụ như hệ thống khuyến nghị, gợi ý tìm kiếm, gợi ý mã lệnh</a:t>
            </a:r>
            <a:r>
              <a:rPr lang="en-US" sz="2800">
                <a:latin typeface="Times New Roman" panose="02020603050405020304" pitchFamily="18" charset="0"/>
                <a:ea typeface="Arial Unicode MS" panose="020B0604020202020204" pitchFamily="34" charset="-128"/>
              </a:rPr>
              <a:t>, gợi ý </a:t>
            </a:r>
            <a:r>
              <a:rPr lang="vi-VN" sz="2800">
                <a:latin typeface="Times New Roman" panose="02020603050405020304" pitchFamily="18" charset="0"/>
                <a:ea typeface="Arial Unicode MS" panose="020B0604020202020204" pitchFamily="34" charset="-128"/>
              </a:rPr>
              <a:t>trong kinh tế, tài chính...</a:t>
            </a:r>
            <a:r>
              <a:rPr lang="en-US" sz="2800">
                <a:latin typeface="Times New Roman" panose="02020603050405020304" pitchFamily="18" charset="0"/>
                <a:ea typeface="Arial Unicode MS" panose="020B0604020202020204" pitchFamily="34" charset="-128"/>
              </a:rPr>
              <a:t> Ta có thể dùng các ý tưởng của </a:t>
            </a:r>
            <a:r>
              <a:rPr lang="en-US" sz="2800" b="1">
                <a:latin typeface="Times New Roman" panose="02020603050405020304" pitchFamily="18" charset="0"/>
                <a:ea typeface="Arial Unicode MS" panose="020B0604020202020204" pitchFamily="34" charset="-128"/>
              </a:rPr>
              <a:t>Completion</a:t>
            </a:r>
            <a:r>
              <a:rPr lang="en-US" sz="2800">
                <a:latin typeface="Times New Roman" panose="02020603050405020304" pitchFamily="18" charset="0"/>
                <a:ea typeface="Arial Unicode MS" panose="020B0604020202020204" pitchFamily="34" charset="-128"/>
              </a:rPr>
              <a:t>.</a:t>
            </a:r>
            <a:endParaRPr lang="vi-VN" sz="2800">
              <a:latin typeface="Times New Roman" panose="02020603050405020304" pitchFamily="18" charset="0"/>
              <a:ea typeface="Arial Unicode MS" panose="020B0604020202020204" pitchFamily="34" charset="-128"/>
            </a:endParaRPr>
          </a:p>
          <a:p>
            <a:pPr algn="just">
              <a:spcAft>
                <a:spcPts val="600"/>
              </a:spcAft>
            </a:pPr>
            <a:endParaRPr lang="vi-VN" sz="2800">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521639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7014530-9267-EA36-4B04-9322DC9CC00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6BA9C1B-44DC-474A-6D64-A646F6473BA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DFEDBB4-7937-E1CC-17A7-213AAF0D4DC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grpSp>
        <p:nvGrpSpPr>
          <p:cNvPr id="2" name="Group 1">
            <a:extLst>
              <a:ext uri="{FF2B5EF4-FFF2-40B4-BE49-F238E27FC236}">
                <a16:creationId xmlns:a16="http://schemas.microsoft.com/office/drawing/2014/main" id="{D8AFC28D-C2CE-81AD-DB47-78B404BCE819}"/>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A9EC8DF4-9B1E-2A67-6B82-29B93987EB78}"/>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.5. Completion và ứng dụng</a:t>
              </a:r>
            </a:p>
          </p:txBody>
        </p:sp>
        <p:grpSp>
          <p:nvGrpSpPr>
            <p:cNvPr id="4" name="Group 17">
              <a:extLst>
                <a:ext uri="{FF2B5EF4-FFF2-40B4-BE49-F238E27FC236}">
                  <a16:creationId xmlns:a16="http://schemas.microsoft.com/office/drawing/2014/main" id="{37320CD8-542A-8DB9-A730-2AFA3809E2C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C214619-06D4-09D0-D31C-C6E44B5652D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0D50A59B-F66A-7C36-9CD9-B30F9725E20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85C22BE-3644-3627-BE85-AFEF88E4575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1D52BA58-7383-8801-1CBD-87FCB45732E3}"/>
              </a:ext>
            </a:extLst>
          </p:cNvPr>
          <p:cNvSpPr/>
          <p:nvPr/>
        </p:nvSpPr>
        <p:spPr>
          <a:xfrm>
            <a:off x="502810" y="1045764"/>
            <a:ext cx="11427590" cy="4508927"/>
          </a:xfrm>
          <a:prstGeom prst="rect">
            <a:avLst/>
          </a:prstGeom>
        </p:spPr>
        <p:txBody>
          <a:bodyPr wrap="square">
            <a:spAutoFit/>
          </a:bodyPr>
          <a:lstStyle/>
          <a:p>
            <a:pPr algn="just">
              <a:spcAft>
                <a:spcPts val="600"/>
              </a:spcAft>
            </a:pPr>
            <a:r>
              <a:rPr lang="en-US" sz="2800">
                <a:latin typeface="Times New Roman" panose="02020603050405020304" pitchFamily="18" charset="0"/>
                <a:ea typeface="Arial Unicode MS" panose="020B0604020202020204" pitchFamily="34" charset="-128"/>
              </a:rPr>
              <a:t>Các Sinh viên tìm hiểu các topic dưới đây:</a:t>
            </a: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3"/>
              </a:rPr>
              <a:t>https://blog.research.google/2022/07/ml-enhanced-code-completion-improves.html</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4"/>
              </a:rPr>
              <a:t>https://github.com/bigscience-workshop/promptsource</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5"/>
              </a:rPr>
              <a:t>https://www.nature.com/articles/s41598-022-13206-0</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vi-VN" sz="2800">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3261275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.6. Nhóm giải thuật khác</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73B78123-2158-7C57-EF6F-5BF76730455F}"/>
              </a:ext>
            </a:extLst>
          </p:cNvPr>
          <p:cNvSpPr txBox="1"/>
          <p:nvPr/>
        </p:nvSpPr>
        <p:spPr>
          <a:xfrm>
            <a:off x="480910" y="1015425"/>
            <a:ext cx="10758108" cy="2677656"/>
          </a:xfrm>
          <a:prstGeom prst="rect">
            <a:avLst/>
          </a:prstGeom>
          <a:noFill/>
        </p:spPr>
        <p:txBody>
          <a:bodyPr wrap="square">
            <a:spAutoFit/>
          </a:bodyPr>
          <a:lstStyle/>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Classification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Recommendation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Object detection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Abnomoly detection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Forecasting</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Mobile Machine Learning: </a:t>
            </a:r>
            <a:r>
              <a:rPr lang="en-US" sz="2800">
                <a:latin typeface="Times New Roman" panose="02020603050405020304" pitchFamily="18" charset="0"/>
                <a:cs typeface="Times New Roman" panose="02020603050405020304" pitchFamily="18" charset="0"/>
                <a:hlinkClick r:id="rId3"/>
              </a:rPr>
              <a:t>https://developers.google.com/ml-kit</a:t>
            </a:r>
            <a:r>
              <a:rPr lang="en-US" sz="28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9016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2810" y="906868"/>
            <a:ext cx="11427590" cy="1815882"/>
          </a:xfrm>
          <a:prstGeom prst="rect">
            <a:avLst/>
          </a:prstGeom>
        </p:spPr>
        <p:txBody>
          <a:bodyPr wrap="square">
            <a:spAutoFit/>
          </a:bodyPr>
          <a:lstStyle/>
          <a:p>
            <a:pPr algn="just">
              <a:spcAft>
                <a:spcPts val="600"/>
              </a:spcAft>
            </a:pPr>
            <a:r>
              <a:rPr lang="en-US" sz="2800" b="1">
                <a:latin typeface="Times New Roman" panose="02020603050405020304" pitchFamily="18" charset="0"/>
                <a:ea typeface="Arial Unicode MS" panose="020B0604020202020204" pitchFamily="34" charset="-128"/>
              </a:rPr>
              <a:t>Mean Absolute Error (MAE):</a:t>
            </a:r>
            <a:r>
              <a:rPr lang="en-US" sz="2800">
                <a:latin typeface="Times New Roman" panose="02020603050405020304" pitchFamily="18" charset="0"/>
                <a:ea typeface="Arial Unicode MS" panose="020B0604020202020204" pitchFamily="34" charset="-128"/>
              </a:rPr>
              <a:t> MAE là một phương pháp đo lường sự khác biệt (độ chênh lệch giá trị) giữa hai biến liên tục. Giả sử rằng X và Y là hai biến liên tục thể hiện kết quả dự đoán của mô hình và kết quả thực tế, công thức:</a:t>
            </a:r>
            <a:endParaRPr lang="en-US" sz="280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157289168"/>
                  </p:ext>
                </p:extLst>
              </p:nvPr>
            </p:nvGraphicFramePr>
            <p:xfrm>
              <a:off x="3496732" y="2859674"/>
              <a:ext cx="5589668" cy="1339596"/>
            </p:xfrm>
            <a:graphic>
              <a:graphicData uri="http://schemas.openxmlformats.org/drawingml/2006/table">
                <a:tbl>
                  <a:tblPr firstRow="1" firstCol="1" bandRow="1"/>
                  <a:tblGrid>
                    <a:gridCol w="4731614">
                      <a:extLst>
                        <a:ext uri="{9D8B030D-6E8A-4147-A177-3AD203B41FA5}">
                          <a16:colId xmlns:a16="http://schemas.microsoft.com/office/drawing/2014/main" val="3130994530"/>
                        </a:ext>
                      </a:extLst>
                    </a:gridCol>
                    <a:gridCol w="858054">
                      <a:extLst>
                        <a:ext uri="{9D8B030D-6E8A-4147-A177-3AD203B41FA5}">
                          <a16:colId xmlns:a16="http://schemas.microsoft.com/office/drawing/2014/main" val="1548444857"/>
                        </a:ext>
                      </a:extLst>
                    </a:gridCol>
                  </a:tblGrid>
                  <a:tr h="46037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𝑀𝐴𝐸</m:t>
                                </m:r>
                                <m:r>
                                  <a:rPr lang="en-US" sz="2800">
                                    <a:effectLst/>
                                    <a:latin typeface="Cambria Math" panose="02040503050406030204" pitchFamily="18" charset="0"/>
                                    <a:ea typeface="Times New Roman" panose="02020603050405020304" pitchFamily="18" charset="0"/>
                                  </a:rPr>
                                  <m:t>=</m:t>
                                </m:r>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d>
                                      <m:dPr>
                                        <m:begChr m:val="|"/>
                                        <m:endChr m:val=""/>
                                        <m:ctrlPr>
                                          <a:rPr lang="en-US" sz="2800" i="1">
                                            <a:effectLst/>
                                            <a:latin typeface="Cambria Math" panose="02040503050406030204" pitchFamily="18" charset="0"/>
                                            <a:ea typeface="Times New Roman" panose="02020603050405020304" pitchFamily="18" charset="0"/>
                                          </a:rPr>
                                        </m:ctrlPr>
                                      </m:dPr>
                                      <m:e>
                                        <m:d>
                                          <m:dPr>
                                            <m:begChr m:val=""/>
                                            <m:endChr m:val="|"/>
                                            <m:ctrlPr>
                                              <a:rPr lang="en-US" sz="2800" i="1">
                                                <a:effectLst/>
                                                <a:latin typeface="Cambria Math" panose="02040503050406030204" pitchFamily="18" charset="0"/>
                                                <a:ea typeface="Times New Roman" panose="02020603050405020304" pitchFamily="18" charset="0"/>
                                              </a:rPr>
                                            </m:ctrlPr>
                                          </m:d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e>
                                        </m:d>
                                      </m:e>
                                    </m:d>
                                  </m:e>
                                </m:nary>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68580" marR="68580" marT="0" marB="0" anchor="ctr">
                        <a:lnL>
                          <a:noFill/>
                        </a:lnL>
                        <a:lnR>
                          <a:noFill/>
                        </a:lnR>
                        <a:lnT>
                          <a:noFill/>
                        </a:lnT>
                        <a:lnB>
                          <a:noFill/>
                        </a:lnB>
                      </a:tcPr>
                    </a:tc>
                    <a:extLst>
                      <a:ext uri="{0D108BD9-81ED-4DB2-BD59-A6C34878D82A}">
                        <a16:rowId xmlns:a16="http://schemas.microsoft.com/office/drawing/2014/main" val="2404597663"/>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157289168"/>
                  </p:ext>
                </p:extLst>
              </p:nvPr>
            </p:nvGraphicFramePr>
            <p:xfrm>
              <a:off x="3496732" y="2859674"/>
              <a:ext cx="5589668" cy="1339596"/>
            </p:xfrm>
            <a:graphic>
              <a:graphicData uri="http://schemas.openxmlformats.org/drawingml/2006/table">
                <a:tbl>
                  <a:tblPr firstRow="1" firstCol="1" bandRow="1"/>
                  <a:tblGrid>
                    <a:gridCol w="4731614">
                      <a:extLst>
                        <a:ext uri="{9D8B030D-6E8A-4147-A177-3AD203B41FA5}">
                          <a16:colId xmlns:a16="http://schemas.microsoft.com/office/drawing/2014/main" val="3130994530"/>
                        </a:ext>
                      </a:extLst>
                    </a:gridCol>
                    <a:gridCol w="858054">
                      <a:extLst>
                        <a:ext uri="{9D8B030D-6E8A-4147-A177-3AD203B41FA5}">
                          <a16:colId xmlns:a16="http://schemas.microsoft.com/office/drawing/2014/main" val="1548444857"/>
                        </a:ext>
                      </a:extLst>
                    </a:gridCol>
                  </a:tblGrid>
                  <a:tr h="1339596">
                    <a:tc>
                      <a:txBody>
                        <a:bodyPr/>
                        <a:lstStyle/>
                        <a:p>
                          <a:endParaRPr lang="en-US"/>
                        </a:p>
                      </a:txBody>
                      <a:tcPr marL="68580" marR="68580" marT="0" marB="0" anchor="ctr">
                        <a:lnL>
                          <a:noFill/>
                        </a:lnL>
                        <a:lnR>
                          <a:noFill/>
                        </a:lnR>
                        <a:lnT>
                          <a:noFill/>
                        </a:lnT>
                        <a:lnB>
                          <a:noFill/>
                        </a:lnB>
                        <a:blipFill>
                          <a:blip r:embed="rId3"/>
                          <a:stretch>
                            <a:fillRect r="-1814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68580" marR="68580" marT="0" marB="0" anchor="ctr">
                        <a:lnL>
                          <a:noFill/>
                        </a:lnL>
                        <a:lnR>
                          <a:noFill/>
                        </a:lnR>
                        <a:lnT>
                          <a:noFill/>
                        </a:lnT>
                        <a:lnB>
                          <a:noFill/>
                        </a:lnB>
                      </a:tcPr>
                    </a:tc>
                    <a:extLst>
                      <a:ext uri="{0D108BD9-81ED-4DB2-BD59-A6C34878D82A}">
                        <a16:rowId xmlns:a16="http://schemas.microsoft.com/office/drawing/2014/main" val="2404597663"/>
                      </a:ext>
                    </a:extLst>
                  </a:tr>
                </a:tbl>
              </a:graphicData>
            </a:graphic>
          </p:graphicFrame>
        </mc:Fallback>
      </mc:AlternateContent>
    </p:spTree>
    <p:extLst>
      <p:ext uri="{BB962C8B-B14F-4D97-AF65-F5344CB8AC3E}">
        <p14:creationId xmlns:p14="http://schemas.microsoft.com/office/powerpoint/2010/main" val="2081716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36225"/>
            <a:ext cx="11251200" cy="2246769"/>
          </a:xfrm>
          <a:prstGeom prst="rect">
            <a:avLst/>
          </a:prstGeom>
        </p:spPr>
        <p:txBody>
          <a:bodyPr wrap="square">
            <a:spAutoFit/>
          </a:bodyPr>
          <a:lstStyle/>
          <a:p>
            <a:pPr algn="just"/>
            <a:r>
              <a:rPr lang="en-US" sz="2800" b="1">
                <a:latin typeface="Times New Roman" panose="02020603050405020304" pitchFamily="18" charset="0"/>
                <a:ea typeface="Arial Unicode MS" panose="020B0604020202020204" pitchFamily="34" charset="-128"/>
              </a:rPr>
              <a:t>Mean Squared Error (MSE):</a:t>
            </a:r>
            <a:r>
              <a:rPr lang="en-US" sz="2800">
                <a:latin typeface="Times New Roman" panose="02020603050405020304" pitchFamily="18" charset="0"/>
                <a:ea typeface="Arial Unicode MS" panose="020B0604020202020204" pitchFamily="34" charset="-128"/>
              </a:rPr>
              <a:t> là giá trị trung bình của bình phương sai số (Hàm mất mát), là sự khác biệt giữa các giá trị được mô hình dự đoán và gía trị thực. MSE cũng được gọi là một hàm rủi ro, tương ứng với giá trị kỳ vọng của sự mất mát sai số bình phương hoặc mất mát bậc hai chỉ số này phổ biến hơn chỉ số MAE bên trên,  công thức:</a:t>
            </a:r>
            <a:endParaRPr lang="en-US" sz="280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045407708"/>
                  </p:ext>
                </p:extLst>
              </p:nvPr>
            </p:nvGraphicFramePr>
            <p:xfrm>
              <a:off x="4060965" y="3349275"/>
              <a:ext cx="4378325" cy="1339596"/>
            </p:xfrm>
            <a:graphic>
              <a:graphicData uri="http://schemas.openxmlformats.org/drawingml/2006/table">
                <a:tbl>
                  <a:tblPr firstRow="1" firstCol="1" bandRow="1"/>
                  <a:tblGrid>
                    <a:gridCol w="3705225">
                      <a:extLst>
                        <a:ext uri="{9D8B030D-6E8A-4147-A177-3AD203B41FA5}">
                          <a16:colId xmlns:a16="http://schemas.microsoft.com/office/drawing/2014/main" val="863911886"/>
                        </a:ext>
                      </a:extLst>
                    </a:gridCol>
                    <a:gridCol w="673100">
                      <a:extLst>
                        <a:ext uri="{9D8B030D-6E8A-4147-A177-3AD203B41FA5}">
                          <a16:colId xmlns:a16="http://schemas.microsoft.com/office/drawing/2014/main" val="1137487452"/>
                        </a:ext>
                      </a:extLst>
                    </a:gridCol>
                  </a:tblGrid>
                  <a:tr h="40703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𝑀𝑆𝐸</m:t>
                                </m:r>
                                <m:r>
                                  <a:rPr lang="en-US" sz="2800">
                                    <a:effectLst/>
                                    <a:latin typeface="Cambria Math" panose="02040503050406030204" pitchFamily="18" charset="0"/>
                                    <a:ea typeface="Times New Roman" panose="02020603050405020304" pitchFamily="18" charset="0"/>
                                  </a:rPr>
                                  <m:t>=</m:t>
                                </m:r>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sSup>
                                      <m:sSupPr>
                                        <m:ctrlPr>
                                          <a:rPr lang="en-US" sz="2800" i="1">
                                            <a:effectLst/>
                                            <a:latin typeface="Cambria Math" panose="02040503050406030204" pitchFamily="18" charset="0"/>
                                            <a:ea typeface="Times New Roman" panose="02020603050405020304" pitchFamily="18" charset="0"/>
                                          </a:rPr>
                                        </m:ctrlPr>
                                      </m:sSup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e>
                                      <m:sup>
                                        <m:r>
                                          <a:rPr lang="en-US" sz="2800" i="1">
                                            <a:effectLst/>
                                            <a:latin typeface="Cambria Math" panose="02040503050406030204" pitchFamily="18" charset="0"/>
                                            <a:ea typeface="Times New Roman" panose="02020603050405020304" pitchFamily="18" charset="0"/>
                                          </a:rPr>
                                          <m:t>2</m:t>
                                        </m:r>
                                      </m:sup>
                                    </m:sSup>
                                  </m:e>
                                </m:nary>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(2)</a:t>
                          </a:r>
                        </a:p>
                      </a:txBody>
                      <a:tcPr marL="68580" marR="68580" marT="0" marB="0" anchor="ctr">
                        <a:lnL>
                          <a:noFill/>
                        </a:lnL>
                        <a:lnR>
                          <a:noFill/>
                        </a:lnR>
                        <a:lnT>
                          <a:noFill/>
                        </a:lnT>
                        <a:lnB>
                          <a:noFill/>
                        </a:lnB>
                      </a:tcPr>
                    </a:tc>
                    <a:extLst>
                      <a:ext uri="{0D108BD9-81ED-4DB2-BD59-A6C34878D82A}">
                        <a16:rowId xmlns:a16="http://schemas.microsoft.com/office/drawing/2014/main" val="13280559"/>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045407708"/>
                  </p:ext>
                </p:extLst>
              </p:nvPr>
            </p:nvGraphicFramePr>
            <p:xfrm>
              <a:off x="4060965" y="3349275"/>
              <a:ext cx="4378325" cy="1339596"/>
            </p:xfrm>
            <a:graphic>
              <a:graphicData uri="http://schemas.openxmlformats.org/drawingml/2006/table">
                <a:tbl>
                  <a:tblPr firstRow="1" firstCol="1" bandRow="1"/>
                  <a:tblGrid>
                    <a:gridCol w="3705225">
                      <a:extLst>
                        <a:ext uri="{9D8B030D-6E8A-4147-A177-3AD203B41FA5}">
                          <a16:colId xmlns:a16="http://schemas.microsoft.com/office/drawing/2014/main" val="863911886"/>
                        </a:ext>
                      </a:extLst>
                    </a:gridCol>
                    <a:gridCol w="673100">
                      <a:extLst>
                        <a:ext uri="{9D8B030D-6E8A-4147-A177-3AD203B41FA5}">
                          <a16:colId xmlns:a16="http://schemas.microsoft.com/office/drawing/2014/main" val="1137487452"/>
                        </a:ext>
                      </a:extLst>
                    </a:gridCol>
                  </a:tblGrid>
                  <a:tr h="1339596">
                    <a:tc>
                      <a:txBody>
                        <a:bodyPr/>
                        <a:lstStyle/>
                        <a:p>
                          <a:endParaRPr lang="en-US"/>
                        </a:p>
                      </a:txBody>
                      <a:tcPr marL="68580" marR="68580" marT="0" marB="0" anchor="ctr">
                        <a:lnL>
                          <a:noFill/>
                        </a:lnL>
                        <a:lnR>
                          <a:noFill/>
                        </a:lnR>
                        <a:lnT>
                          <a:noFill/>
                        </a:lnT>
                        <a:lnB>
                          <a:noFill/>
                        </a:lnB>
                        <a:blipFill>
                          <a:blip r:embed="rId3"/>
                          <a:stretch>
                            <a:fillRect r="-1825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(2)</a:t>
                          </a:r>
                        </a:p>
                      </a:txBody>
                      <a:tcPr marL="68580" marR="68580" marT="0" marB="0" anchor="ctr">
                        <a:lnL>
                          <a:noFill/>
                        </a:lnL>
                        <a:lnR>
                          <a:noFill/>
                        </a:lnR>
                        <a:lnT>
                          <a:noFill/>
                        </a:lnT>
                        <a:lnB>
                          <a:noFill/>
                        </a:lnB>
                      </a:tcPr>
                    </a:tc>
                    <a:extLst>
                      <a:ext uri="{0D108BD9-81ED-4DB2-BD59-A6C34878D82A}">
                        <a16:rowId xmlns:a16="http://schemas.microsoft.com/office/drawing/2014/main" val="13280559"/>
                      </a:ext>
                    </a:extLst>
                  </a:tr>
                </a:tbl>
              </a:graphicData>
            </a:graphic>
          </p:graphicFrame>
        </mc:Fallback>
      </mc:AlternateContent>
    </p:spTree>
    <p:extLst>
      <p:ext uri="{BB962C8B-B14F-4D97-AF65-F5344CB8AC3E}">
        <p14:creationId xmlns:p14="http://schemas.microsoft.com/office/powerpoint/2010/main" val="3921233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a:t>
              </a:r>
              <a:r>
                <a:rPr lang="vi-VN" sz="2800">
                  <a:latin typeface="Cambria" panose="02040503050406030204" pitchFamily="18" charset="0"/>
                </a:rPr>
                <a:t>.7.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502810" y="873881"/>
            <a:ext cx="11211590" cy="1815882"/>
          </a:xfrm>
          <a:prstGeom prst="rect">
            <a:avLst/>
          </a:prstGeom>
        </p:spPr>
        <p:txBody>
          <a:bodyPr wrap="square">
            <a:spAutoFit/>
          </a:bodyPr>
          <a:lstStyle/>
          <a:p>
            <a:pPr algn="just"/>
            <a:r>
              <a:rPr lang="en-US" sz="2800" b="1">
                <a:latin typeface="Times New Roman" panose="02020603050405020304" pitchFamily="18" charset="0"/>
                <a:ea typeface="Arial Unicode MS" panose="020B0604020202020204" pitchFamily="34" charset="-128"/>
              </a:rPr>
              <a:t>Root Mean Squared Error (RMSE):</a:t>
            </a:r>
            <a:r>
              <a:rPr lang="en-US" sz="2800">
                <a:latin typeface="Times New Roman" panose="02020603050405020304" pitchFamily="18" charset="0"/>
                <a:ea typeface="Arial Unicode MS" panose="020B0604020202020204" pitchFamily="34" charset="-128"/>
              </a:rPr>
              <a:t> là căn bậc hai của giá trị trung bình của các sai số bình phương (MSE). Thông thường, ta thường dùng chỉ số này để xác định giá trị chênh lệch trung bình giữa giá dự đoán và giá trị test ban đầu, công thức:</a:t>
            </a:r>
            <a:endParaRPr lang="en-US" sz="280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442173452"/>
                  </p:ext>
                </p:extLst>
              </p:nvPr>
            </p:nvGraphicFramePr>
            <p:xfrm>
              <a:off x="2727655" y="2793700"/>
              <a:ext cx="7309145" cy="1909064"/>
            </p:xfrm>
            <a:graphic>
              <a:graphicData uri="http://schemas.openxmlformats.org/drawingml/2006/table">
                <a:tbl>
                  <a:tblPr firstRow="1" firstCol="1" bandRow="1"/>
                  <a:tblGrid>
                    <a:gridCol w="6185312">
                      <a:extLst>
                        <a:ext uri="{9D8B030D-6E8A-4147-A177-3AD203B41FA5}">
                          <a16:colId xmlns:a16="http://schemas.microsoft.com/office/drawing/2014/main" val="1554139940"/>
                        </a:ext>
                      </a:extLst>
                    </a:gridCol>
                    <a:gridCol w="1123833">
                      <a:extLst>
                        <a:ext uri="{9D8B030D-6E8A-4147-A177-3AD203B41FA5}">
                          <a16:colId xmlns:a16="http://schemas.microsoft.com/office/drawing/2014/main" val="4219726496"/>
                        </a:ext>
                      </a:extLst>
                    </a:gridCol>
                  </a:tblGrid>
                  <a:tr h="58483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𝑅𝑀𝑆𝐸</m:t>
                                </m:r>
                                <m:r>
                                  <a:rPr lang="en-US" sz="2800" i="1">
                                    <a:effectLst/>
                                    <a:latin typeface="Cambria Math" panose="02040503050406030204" pitchFamily="18" charset="0"/>
                                    <a:ea typeface="Times New Roman" panose="02020603050405020304" pitchFamily="18" charset="0"/>
                                  </a:rPr>
                                  <m:t>=</m:t>
                                </m:r>
                                <m:rad>
                                  <m:radPr>
                                    <m:degHide m:val="on"/>
                                    <m:ctrlPr>
                                      <a:rPr lang="en-US" sz="2800" i="1">
                                        <a:effectLst/>
                                        <a:latin typeface="Cambria Math" panose="02040503050406030204" pitchFamily="18" charset="0"/>
                                        <a:ea typeface="Times New Roman" panose="02020603050405020304" pitchFamily="18" charset="0"/>
                                      </a:rPr>
                                    </m:ctrlPr>
                                  </m:radPr>
                                  <m:deg/>
                                  <m:e>
                                    <m:r>
                                      <a:rPr lang="en-US" sz="2800" i="1">
                                        <a:effectLst/>
                                        <a:latin typeface="Cambria Math" panose="02040503050406030204" pitchFamily="18" charset="0"/>
                                        <a:ea typeface="Times New Roman" panose="02020603050405020304" pitchFamily="18" charset="0"/>
                                      </a:rPr>
                                      <m:t>𝑀𝑆𝐸</m:t>
                                    </m:r>
                                  </m:e>
                                </m:rad>
                                <m:r>
                                  <a:rPr lang="en-US" sz="2800">
                                    <a:effectLst/>
                                    <a:latin typeface="Cambria Math" panose="02040503050406030204" pitchFamily="18" charset="0"/>
                                    <a:ea typeface="Times New Roman" panose="02020603050405020304" pitchFamily="18" charset="0"/>
                                  </a:rPr>
                                  <m:t>=</m:t>
                                </m:r>
                                <m:rad>
                                  <m:radPr>
                                    <m:degHide m:val="on"/>
                                    <m:ctrlPr>
                                      <a:rPr lang="en-US" sz="2800" i="1">
                                        <a:effectLst/>
                                        <a:latin typeface="Cambria Math" panose="02040503050406030204" pitchFamily="18" charset="0"/>
                                        <a:ea typeface="Times New Roman" panose="02020603050405020304" pitchFamily="18" charset="0"/>
                                      </a:rPr>
                                    </m:ctrlPr>
                                  </m:radPr>
                                  <m:deg/>
                                  <m:e>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sSup>
                                          <m:sSupPr>
                                            <m:ctrlPr>
                                              <a:rPr lang="en-US" sz="2800" i="1">
                                                <a:effectLst/>
                                                <a:latin typeface="Cambria Math" panose="02040503050406030204" pitchFamily="18" charset="0"/>
                                                <a:ea typeface="Times New Roman" panose="02020603050405020304" pitchFamily="18" charset="0"/>
                                              </a:rPr>
                                            </m:ctrlPr>
                                          </m:sSup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e>
                                          <m:sup>
                                            <m:r>
                                              <a:rPr lang="en-US" sz="2800" i="1">
                                                <a:effectLst/>
                                                <a:latin typeface="Cambria Math" panose="02040503050406030204" pitchFamily="18" charset="0"/>
                                                <a:ea typeface="Times New Roman" panose="02020603050405020304" pitchFamily="18" charset="0"/>
                                              </a:rPr>
                                              <m:t>2</m:t>
                                            </m:r>
                                          </m:sup>
                                        </m:sSup>
                                      </m:e>
                                    </m:nary>
                                  </m:e>
                                </m:rad>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(3)</a:t>
                          </a:r>
                        </a:p>
                      </a:txBody>
                      <a:tcPr marL="68580" marR="68580" marT="0" marB="0" anchor="ctr">
                        <a:lnL>
                          <a:noFill/>
                        </a:lnL>
                        <a:lnR>
                          <a:noFill/>
                        </a:lnR>
                        <a:lnT>
                          <a:noFill/>
                        </a:lnT>
                        <a:lnB>
                          <a:noFill/>
                        </a:lnB>
                      </a:tcPr>
                    </a:tc>
                    <a:extLst>
                      <a:ext uri="{0D108BD9-81ED-4DB2-BD59-A6C34878D82A}">
                        <a16:rowId xmlns:a16="http://schemas.microsoft.com/office/drawing/2014/main" val="2397837470"/>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442173452"/>
                  </p:ext>
                </p:extLst>
              </p:nvPr>
            </p:nvGraphicFramePr>
            <p:xfrm>
              <a:off x="2727655" y="2793700"/>
              <a:ext cx="7309145" cy="1909064"/>
            </p:xfrm>
            <a:graphic>
              <a:graphicData uri="http://schemas.openxmlformats.org/drawingml/2006/table">
                <a:tbl>
                  <a:tblPr firstRow="1" firstCol="1" bandRow="1"/>
                  <a:tblGrid>
                    <a:gridCol w="6185312">
                      <a:extLst>
                        <a:ext uri="{9D8B030D-6E8A-4147-A177-3AD203B41FA5}">
                          <a16:colId xmlns:a16="http://schemas.microsoft.com/office/drawing/2014/main" val="1554139940"/>
                        </a:ext>
                      </a:extLst>
                    </a:gridCol>
                    <a:gridCol w="1123833">
                      <a:extLst>
                        <a:ext uri="{9D8B030D-6E8A-4147-A177-3AD203B41FA5}">
                          <a16:colId xmlns:a16="http://schemas.microsoft.com/office/drawing/2014/main" val="4219726496"/>
                        </a:ext>
                      </a:extLst>
                    </a:gridCol>
                  </a:tblGrid>
                  <a:tr h="1909064">
                    <a:tc>
                      <a:txBody>
                        <a:bodyPr/>
                        <a:lstStyle/>
                        <a:p>
                          <a:endParaRPr lang="en-US"/>
                        </a:p>
                      </a:txBody>
                      <a:tcPr marL="68580" marR="68580" marT="0" marB="0" anchor="ctr">
                        <a:lnL>
                          <a:noFill/>
                        </a:lnL>
                        <a:lnR>
                          <a:noFill/>
                        </a:lnR>
                        <a:lnT>
                          <a:noFill/>
                        </a:lnT>
                        <a:lnB>
                          <a:noFill/>
                        </a:lnB>
                        <a:blipFill>
                          <a:blip r:embed="rId3"/>
                          <a:stretch>
                            <a:fillRect r="-1822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(3)</a:t>
                          </a:r>
                        </a:p>
                      </a:txBody>
                      <a:tcPr marL="68580" marR="68580" marT="0" marB="0" anchor="ctr">
                        <a:lnL>
                          <a:noFill/>
                        </a:lnL>
                        <a:lnR>
                          <a:noFill/>
                        </a:lnR>
                        <a:lnT>
                          <a:noFill/>
                        </a:lnT>
                        <a:lnB>
                          <a:noFill/>
                        </a:lnB>
                      </a:tcPr>
                    </a:tc>
                    <a:extLst>
                      <a:ext uri="{0D108BD9-81ED-4DB2-BD59-A6C34878D82A}">
                        <a16:rowId xmlns:a16="http://schemas.microsoft.com/office/drawing/2014/main" val="2397837470"/>
                      </a:ext>
                    </a:extLst>
                  </a:tr>
                </a:tbl>
              </a:graphicData>
            </a:graphic>
          </p:graphicFrame>
        </mc:Fallback>
      </mc:AlternateContent>
    </p:spTree>
    <p:extLst>
      <p:ext uri="{BB962C8B-B14F-4D97-AF65-F5344CB8AC3E}">
        <p14:creationId xmlns:p14="http://schemas.microsoft.com/office/powerpoint/2010/main" val="236320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E177083-0B70-3135-1BB7-0D5BF9A2393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0A788CE-B842-7E9B-367B-F07BDD4AD3D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6B5C648-D9D1-BA8D-FCD9-CD1F7F83B91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2486D47F-CB37-4F93-9279-2DFE39C62F4E}"/>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E414C569-2F54-BAD8-0B26-90AB7CE701A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2A29338-F92B-CD99-2CD0-2EF7D367C94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7608EE9-2E59-59F5-C2E2-BBF3D42A81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310C46F-293A-19F8-E939-FAB9E511C48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04F4487-DBF2-B047-E1F6-73E16327B55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049" name="Picture 3">
            <a:extLst>
              <a:ext uri="{FF2B5EF4-FFF2-40B4-BE49-F238E27FC236}">
                <a16:creationId xmlns:a16="http://schemas.microsoft.com/office/drawing/2014/main" id="{FA5D0701-5F6E-B33B-E2FD-A0E2B09A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3682857"/>
            <a:ext cx="4116395" cy="13231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1">
            <a:extLst>
              <a:ext uri="{FF2B5EF4-FFF2-40B4-BE49-F238E27FC236}">
                <a16:creationId xmlns:a16="http://schemas.microsoft.com/office/drawing/2014/main" id="{06081A85-5047-FA69-DC38-244AFEC58A49}"/>
              </a:ext>
            </a:extLst>
          </p:cNvPr>
          <p:cNvSpPr txBox="1">
            <a:spLocks noChangeArrowheads="1"/>
          </p:cNvSpPr>
          <p:nvPr/>
        </p:nvSpPr>
        <p:spPr bwMode="auto">
          <a:xfrm>
            <a:off x="775503" y="5039623"/>
            <a:ext cx="5645973" cy="5238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 đó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là trọng tâm của cụm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120B99FF-5E0C-F6C7-7967-B0F212E16E62}"/>
              </a:ext>
            </a:extLst>
          </p:cNvPr>
          <p:cNvSpPr>
            <a:spLocks noChangeArrowheads="1"/>
          </p:cNvSpPr>
          <p:nvPr/>
        </p:nvSpPr>
        <p:spPr bwMode="auto">
          <a:xfrm>
            <a:off x="681834" y="846529"/>
            <a:ext cx="10736592" cy="280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Đầu vào:</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Tập các  đối tượng X = {x</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 = 1, 2, …, 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Số cụm: 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Đầu ra:</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cụm Ci ( i = 1 ÷ K) tách rời và hàm tiêu chuẩn E đạt giá trị tối thiểu.</a:t>
            </a:r>
            <a:endParaRPr kumimoji="0" lang="en-US" altLang="en-US" sz="2400" b="0" i="0" u="none" strike="noStrike" cap="none" normalizeH="0" baseline="0">
              <a:ln>
                <a:noFill/>
              </a:ln>
              <a:solidFill>
                <a:schemeClr val="tx1"/>
              </a:solidFill>
              <a:effectLst/>
            </a:endParaRPr>
          </a:p>
        </p:txBody>
      </p:sp>
      <p:sp>
        <p:nvSpPr>
          <p:cNvPr id="13" name="Rectangle 5">
            <a:extLst>
              <a:ext uri="{FF2B5EF4-FFF2-40B4-BE49-F238E27FC236}">
                <a16:creationId xmlns:a16="http://schemas.microsoft.com/office/drawing/2014/main" id="{5CF58D08-A86E-A221-276D-BF30C9806549}"/>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Tree>
    <p:extLst>
      <p:ext uri="{BB962C8B-B14F-4D97-AF65-F5344CB8AC3E}">
        <p14:creationId xmlns:p14="http://schemas.microsoft.com/office/powerpoint/2010/main" val="3219047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452431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K-Means hoạt động theo ý tưởng nào?</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Làm thế nào để tìm ra số cụm phù hợp khi dùng K-Means?</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cách sử dụng giải thuật K-Means trong gói sklearn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sử dụng giải thuật K-Means trong gói mglearn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Các ứng dụng của completion là gì?</a:t>
            </a: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Tại sao nên đánh giá chất lượng mô hình máy học? Hãy trình bày Square, MAE, MSE, RMSE</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7</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cách import và export dữ liệu trong MySQL</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5632311"/>
          </a:xfrm>
          <a:prstGeom prst="rect">
            <a:avLst/>
          </a:prstGeom>
        </p:spPr>
        <p:txBody>
          <a:bodyPr wrap="square">
            <a:spAutoFit/>
          </a:bodyPr>
          <a:lstStyle/>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 Thiết kế hệ thống máy học</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.1. Xác định nhu cầu ứng dụng máy học trong hoạt động kinh doanh </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.2. Dữ liệu kinh doanh có trước, nhu cầu máy học có sau </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.3. Nhu cầu máy học có trước, dữ liệu kinh doanh có sau   </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 Các bước cần thiết trong hệ thống máy học ứng dụng</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.4.1. Thiết kế và thu thập dữ liệu</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.4.2. Tiền xử lý dữ liệu</a:t>
            </a:r>
            <a:endParaRPr lang="en-US" sz="2400">
              <a:latin typeface="Cambria" panose="02040503050406030204" pitchFamily="18" charset="0"/>
            </a:endParaRP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.4.3. Lựa chọn tỉ lệ dữ liệu train, test</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.4.4. Lựa chọn giải thuật và các tham số</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.4.5. Train mô hình máy học</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.4.6. Đánh giá chất lượng mô hình máy học</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.4.7. Lưu mô hình máy học</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.4.8. Tải mô hình máy học</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.4.9. Sử dụng - tích hợp mô hình máy học vào hệ thống kinh doanh</a:t>
            </a:r>
          </a:p>
          <a:p>
            <a:pPr marL="457200" indent="-457200" algn="just">
              <a:buFont typeface="Wingdings" panose="05000000000000000000" pitchFamily="2" charset="2"/>
              <a:buChar char="v"/>
            </a:pPr>
            <a:r>
              <a:rPr lang="en-US" sz="2400">
                <a:latin typeface="Cambria" panose="02040503050406030204" pitchFamily="18" charset="0"/>
              </a:rPr>
              <a:t>5</a:t>
            </a:r>
            <a:r>
              <a:rPr lang="vi-VN" sz="2400">
                <a:latin typeface="Cambria" panose="02040503050406030204" pitchFamily="18" charset="0"/>
              </a:rPr>
              <a:t>.4.10. Phản hồi và cải thiện chất lượng mô hình máy học trong quá trình sử dụng</a:t>
            </a:r>
            <a:endParaRPr lang="vi-VN" sz="24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80E9A05-951B-ED46-5BAC-E7D0EA29A27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550DCB5-18A1-AE4E-241F-133C220D230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D87667-31EE-27EA-4FA4-DE0B4E7787C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A4193ED3-A66D-AE10-8ECC-89361117A6DF}"/>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1459AFFA-B7AE-AA7E-D601-97FDBF36959D}"/>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F5B7B949-D5C0-984B-8925-4F16C07B2C9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85B344E-65F6-67F2-6282-E16F0D8814C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58A33FA-1AF3-85D1-1A29-04600F3BA71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9015526-611C-69C7-8A59-25E6C3DC574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7C3C6711-2C8C-51C0-1958-10BC5BA67961}"/>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4" name="Rectangle 6">
            <a:extLst>
              <a:ext uri="{FF2B5EF4-FFF2-40B4-BE49-F238E27FC236}">
                <a16:creationId xmlns:a16="http://schemas.microsoft.com/office/drawing/2014/main" id="{8F852F3B-3975-3A59-72DC-ED2EF0B93623}"/>
              </a:ext>
            </a:extLst>
          </p:cNvPr>
          <p:cNvSpPr>
            <a:spLocks noChangeArrowheads="1"/>
          </p:cNvSpPr>
          <p:nvPr/>
        </p:nvSpPr>
        <p:spPr bwMode="auto">
          <a:xfrm>
            <a:off x="480910" y="861347"/>
            <a:ext cx="11325267" cy="390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 trình hoạt động thuật toán: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Thuật toán hoạt động trên 1 tập vectơ d chiều, tập dữ liệu X gồm N phần tử:</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 = {x</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i = 1, 2, …, 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K-Mean lặp lại nhiều lần quá trình:</a:t>
            </a:r>
            <a:endParaRPr kumimoji="0" lang="en-US" altLang="en-US" sz="2400" b="0" i="0" u="none" strike="noStrike" cap="none" normalizeH="0" baseline="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Gán dữ liệu. </a:t>
            </a:r>
            <a:endParaRPr kumimoji="0" lang="en-US" altLang="en-US" sz="2400" b="0" i="0" u="none" strike="noStrike" cap="none" normalizeH="0" baseline="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 nhật lại vị trí trọng tâm.</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Quá trình lặp dừng lại khi trọng tâm hội tụ và mỗi đối tượng là 1 bộ phận của 1 cụm.</a:t>
            </a:r>
            <a:endParaRPr kumimoji="0" lang="en-US" altLang="en-US"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35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EA1D7B9-AA03-27F4-3E07-AF8E9128984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5E9DE63-A2BE-C524-CC1F-8D14953A160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43414CA-481B-FDBC-85E0-62DE4CBA786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690B0176-4C48-B95A-5C32-1836590B1FCF}"/>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61E1C26D-46D2-EC17-C555-16460509D31C}"/>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021A8062-4020-B588-28A8-E230D5E0101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4A5B9FE-F7B5-16D8-05AD-873B1EF4DFC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5A52374-6B88-BD88-1587-D22972B7313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B9018DE-3232-0782-7CA7-4B33E37069D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a:extLst>
              <a:ext uri="{FF2B5EF4-FFF2-40B4-BE49-F238E27FC236}">
                <a16:creationId xmlns:a16="http://schemas.microsoft.com/office/drawing/2014/main" id="{7AC7FDBB-AD62-B736-0CA1-275766CF219F}"/>
              </a:ext>
            </a:extLst>
          </p:cNvPr>
          <p:cNvPicPr>
            <a:picLocks noChangeAspect="1"/>
          </p:cNvPicPr>
          <p:nvPr/>
        </p:nvPicPr>
        <p:blipFill>
          <a:blip r:embed="rId3"/>
          <a:stretch>
            <a:fillRect/>
          </a:stretch>
        </p:blipFill>
        <p:spPr>
          <a:xfrm>
            <a:off x="2957032" y="902825"/>
            <a:ext cx="6766145" cy="4733022"/>
          </a:xfrm>
          <a:prstGeom prst="rect">
            <a:avLst/>
          </a:prstGeom>
        </p:spPr>
      </p:pic>
    </p:spTree>
    <p:extLst>
      <p:ext uri="{BB962C8B-B14F-4D97-AF65-F5344CB8AC3E}">
        <p14:creationId xmlns:p14="http://schemas.microsoft.com/office/powerpoint/2010/main" val="44740955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2267</TotalTime>
  <Words>4623</Words>
  <Application>Microsoft Office PowerPoint</Application>
  <PresentationFormat>Widescreen</PresentationFormat>
  <Paragraphs>696</Paragraphs>
  <Slides>72</Slides>
  <Notes>72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Lato</vt:lpstr>
      <vt:lpstr>Calibri</vt:lpstr>
      <vt:lpstr>Cambria</vt:lpstr>
      <vt:lpstr>Arial</vt:lpstr>
      <vt:lpstr>Times New Roman</vt:lpstr>
      <vt:lpstr>Lato Black</vt:lpstr>
      <vt:lpstr>Cambria Math</vt:lpstr>
      <vt:lpstr>Wingdings</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438</cp:revision>
  <dcterms:created xsi:type="dcterms:W3CDTF">2022-12-02T04:21:00Z</dcterms:created>
  <dcterms:modified xsi:type="dcterms:W3CDTF">2025-09-04T10:48:05Z</dcterms:modified>
</cp:coreProperties>
</file>